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256" r:id="rId2"/>
    <p:sldId id="257" r:id="rId3"/>
    <p:sldId id="303" r:id="rId4"/>
    <p:sldId id="308" r:id="rId5"/>
    <p:sldId id="270" r:id="rId6"/>
    <p:sldId id="271" r:id="rId7"/>
    <p:sldId id="304" r:id="rId8"/>
    <p:sldId id="282" r:id="rId9"/>
    <p:sldId id="307" r:id="rId10"/>
    <p:sldId id="272" r:id="rId11"/>
    <p:sldId id="309" r:id="rId12"/>
    <p:sldId id="306" r:id="rId13"/>
    <p:sldId id="284" r:id="rId14"/>
    <p:sldId id="273" r:id="rId15"/>
    <p:sldId id="310" r:id="rId16"/>
    <p:sldId id="290" r:id="rId17"/>
    <p:sldId id="285" r:id="rId18"/>
    <p:sldId id="318" r:id="rId19"/>
    <p:sldId id="313" r:id="rId20"/>
    <p:sldId id="314" r:id="rId21"/>
    <p:sldId id="316" r:id="rId22"/>
    <p:sldId id="274" r:id="rId23"/>
    <p:sldId id="312" r:id="rId24"/>
    <p:sldId id="321" r:id="rId25"/>
    <p:sldId id="319" r:id="rId26"/>
    <p:sldId id="322" r:id="rId27"/>
    <p:sldId id="320" r:id="rId28"/>
    <p:sldId id="286" r:id="rId29"/>
    <p:sldId id="291" r:id="rId30"/>
    <p:sldId id="275" r:id="rId31"/>
    <p:sldId id="292" r:id="rId32"/>
    <p:sldId id="294" r:id="rId33"/>
    <p:sldId id="293" r:id="rId34"/>
    <p:sldId id="276" r:id="rId35"/>
    <p:sldId id="323" r:id="rId36"/>
    <p:sldId id="325" r:id="rId37"/>
    <p:sldId id="277" r:id="rId38"/>
    <p:sldId id="324" r:id="rId39"/>
    <p:sldId id="278" r:id="rId40"/>
    <p:sldId id="295" r:id="rId41"/>
    <p:sldId id="279" r:id="rId42"/>
    <p:sldId id="299" r:id="rId43"/>
    <p:sldId id="280" r:id="rId44"/>
    <p:sldId id="296" r:id="rId45"/>
    <p:sldId id="298" r:id="rId46"/>
    <p:sldId id="297" r:id="rId47"/>
    <p:sldId id="281" r:id="rId48"/>
    <p:sldId id="326" r:id="rId49"/>
    <p:sldId id="327" r:id="rId50"/>
    <p:sldId id="317" r:id="rId5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CB7DBA0-0831-4839-9FD3-E9CD64279534}">
          <p14:sldIdLst>
            <p14:sldId id="256"/>
            <p14:sldId id="257"/>
          </p14:sldIdLst>
        </p14:section>
        <p14:section name="Before I begin" id="{A08110F5-2431-45CE-B594-3A8978816774}">
          <p14:sldIdLst>
            <p14:sldId id="303"/>
            <p14:sldId id="308"/>
          </p14:sldIdLst>
        </p14:section>
        <p14:section name="Overview" id="{2492E49A-F834-4F1C-B841-5A17B43A4D07}">
          <p14:sldIdLst>
            <p14:sldId id="270"/>
          </p14:sldIdLst>
        </p14:section>
        <p14:section name="Key 0 - Training" id="{E5170729-2565-4AF7-A601-DFCD9191452D}">
          <p14:sldIdLst>
            <p14:sldId id="271"/>
            <p14:sldId id="304"/>
            <p14:sldId id="282"/>
            <p14:sldId id="307"/>
          </p14:sldIdLst>
        </p14:section>
        <p14:section name="Step 1 - Planning" id="{AF4D30D7-725B-46AA-878B-2E64421DEB3C}">
          <p14:sldIdLst>
            <p14:sldId id="272"/>
            <p14:sldId id="309"/>
            <p14:sldId id="306"/>
            <p14:sldId id="284"/>
          </p14:sldIdLst>
        </p14:section>
        <p14:section name="Step 2 - Creation" id="{4BE3D1B3-024F-483B-98F9-80FFA8D194C1}">
          <p14:sldIdLst>
            <p14:sldId id="273"/>
            <p14:sldId id="310"/>
            <p14:sldId id="290"/>
            <p14:sldId id="285"/>
            <p14:sldId id="318"/>
            <p14:sldId id="313"/>
            <p14:sldId id="314"/>
            <p14:sldId id="316"/>
          </p14:sldIdLst>
        </p14:section>
        <p14:section name="Step 3 - Verification" id="{B7502D19-DEAE-449F-A6DA-842500D250BE}">
          <p14:sldIdLst>
            <p14:sldId id="274"/>
            <p14:sldId id="312"/>
            <p14:sldId id="321"/>
            <p14:sldId id="319"/>
            <p14:sldId id="322"/>
            <p14:sldId id="320"/>
            <p14:sldId id="286"/>
            <p14:sldId id="291"/>
          </p14:sldIdLst>
        </p14:section>
        <p14:section name="Step 4 - PreProd" id="{71522E7B-7E94-471A-88AC-9865936B7303}">
          <p14:sldIdLst>
            <p14:sldId id="275"/>
            <p14:sldId id="292"/>
            <p14:sldId id="294"/>
            <p14:sldId id="293"/>
          </p14:sldIdLst>
        </p14:section>
        <p14:section name="Step 5 - Release" id="{971FA858-1FFF-42AC-9E6C-D7D67F868AE1}">
          <p14:sldIdLst>
            <p14:sldId id="276"/>
            <p14:sldId id="323"/>
            <p14:sldId id="325"/>
          </p14:sldIdLst>
        </p14:section>
        <p14:section name="Step 6 - Configure" id="{D48692A5-3C6D-4F68-A897-1261B8D45D6A}">
          <p14:sldIdLst>
            <p14:sldId id="277"/>
            <p14:sldId id="324"/>
          </p14:sldIdLst>
        </p14:section>
        <p14:section name="Step 7 - Detection" id="{D1096F6E-B142-4FA4-BA48-D8C9A897C493}">
          <p14:sldIdLst>
            <p14:sldId id="278"/>
            <p14:sldId id="295"/>
          </p14:sldIdLst>
        </p14:section>
        <p14:section name="Step 8 - Respond" id="{2AE6D9A5-2DE9-44F6-AB8D-0F05C5DE1A2F}">
          <p14:sldIdLst>
            <p14:sldId id="279"/>
            <p14:sldId id="299"/>
          </p14:sldIdLst>
        </p14:section>
        <p14:section name="Step 9 - Predict" id="{3FF85F0E-2705-4CCE-B45D-4FC5F7CD6A50}">
          <p14:sldIdLst>
            <p14:sldId id="280"/>
            <p14:sldId id="296"/>
            <p14:sldId id="298"/>
            <p14:sldId id="297"/>
          </p14:sldIdLst>
        </p14:section>
        <p14:section name="Step 10 - Adapt" id="{D30B3AD3-3555-44A6-9702-89E4E882584A}">
          <p14:sldIdLst>
            <p14:sldId id="281"/>
            <p14:sldId id="326"/>
            <p14:sldId id="327"/>
          </p14:sldIdLst>
        </p14:section>
        <p14:section name="Conclusion" id="{B3D1B97A-0867-4134-ADD8-DCAC8E972058}">
          <p14:sldIdLst>
            <p14:sldId id="317"/>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517" autoAdjust="0"/>
  </p:normalViewPr>
  <p:slideViewPr>
    <p:cSldViewPr>
      <p:cViewPr varScale="1">
        <p:scale>
          <a:sx n="57" d="100"/>
          <a:sy n="57" d="100"/>
        </p:scale>
        <p:origin x="102" y="32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6/20/2018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6/20/2018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Security is not a black and white field  </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The black and white mindset is invariably wrong, costly, and ineffective.</a:t>
            </a:r>
          </a:p>
          <a:p>
            <a:endParaRPr lang="en-CA" sz="1200" b="0" i="0" kern="1200" dirty="0" smtClean="0">
              <a:solidFill>
                <a:schemeClr val="tx1"/>
              </a:solidFill>
              <a:effectLst/>
              <a:latin typeface="+mn-lt"/>
              <a:ea typeface="+mn-ea"/>
              <a:cs typeface="+mn-cs"/>
            </a:endParaRPr>
          </a:p>
          <a:p>
            <a:r>
              <a:rPr lang="en-CA" sz="1200" b="0" i="0" kern="1200" dirty="0" smtClean="0">
                <a:solidFill>
                  <a:schemeClr val="tx1"/>
                </a:solidFill>
                <a:effectLst/>
                <a:latin typeface="+mn-lt"/>
                <a:ea typeface="+mn-ea"/>
                <a:cs typeface="+mn-cs"/>
              </a:rPr>
              <a:t>Today</a:t>
            </a:r>
            <a:r>
              <a:rPr lang="en-CA" sz="1200" b="0" i="0" kern="1200" baseline="0" dirty="0" smtClean="0">
                <a:solidFill>
                  <a:schemeClr val="tx1"/>
                </a:solidFill>
                <a:effectLst/>
                <a:latin typeface="+mn-lt"/>
                <a:ea typeface="+mn-ea"/>
                <a:cs typeface="+mn-cs"/>
              </a:rPr>
              <a:t> I am in front of you talking about my perception, and place where I am in regards to helping organizations develop a SSDLC process.</a:t>
            </a:r>
          </a:p>
          <a:p>
            <a:endParaRPr lang="en-CA" sz="1200" b="0" i="0" kern="1200" baseline="0" dirty="0" smtClean="0">
              <a:solidFill>
                <a:schemeClr val="tx1"/>
              </a:solidFill>
              <a:effectLst/>
              <a:latin typeface="+mn-lt"/>
              <a:ea typeface="+mn-ea"/>
              <a:cs typeface="+mn-cs"/>
            </a:endParaRPr>
          </a:p>
          <a:p>
            <a:r>
              <a:rPr lang="en-CA" sz="1200" b="0" i="0" kern="1200" baseline="0" dirty="0" smtClean="0">
                <a:solidFill>
                  <a:schemeClr val="tx1"/>
                </a:solidFill>
                <a:effectLst/>
                <a:latin typeface="+mn-lt"/>
                <a:ea typeface="+mn-ea"/>
                <a:cs typeface="+mn-cs"/>
              </a:rPr>
              <a:t>I will run through my slide deck quickly, so we can discuss concepts and questions associated with the product.</a:t>
            </a:r>
            <a:endParaRPr lang="en-CA"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F2A70B-78F2-4DCF-B53B-C990D2FAFB8A}" type="slidenum">
              <a:rPr lang="en-CA" smtClean="0"/>
              <a:t>1</a:t>
            </a:fld>
            <a:endParaRPr lang="en-CA"/>
          </a:p>
        </p:txBody>
      </p:sp>
    </p:spTree>
    <p:extLst>
      <p:ext uri="{BB962C8B-B14F-4D97-AF65-F5344CB8AC3E}">
        <p14:creationId xmlns:p14="http://schemas.microsoft.com/office/powerpoint/2010/main" val="361966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15</a:t>
            </a:fld>
            <a:endParaRPr lang="en-CA"/>
          </a:p>
        </p:txBody>
      </p:sp>
    </p:spTree>
    <p:extLst>
      <p:ext uri="{BB962C8B-B14F-4D97-AF65-F5344CB8AC3E}">
        <p14:creationId xmlns:p14="http://schemas.microsoft.com/office/powerpoint/2010/main" val="167415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Test Driven Development processes</a:t>
            </a:r>
            <a:r>
              <a:rPr lang="en-CA" baseline="0" dirty="0" smtClean="0"/>
              <a:t> </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16</a:t>
            </a:fld>
            <a:endParaRPr lang="en-CA"/>
          </a:p>
        </p:txBody>
      </p:sp>
    </p:spTree>
    <p:extLst>
      <p:ext uri="{BB962C8B-B14F-4D97-AF65-F5344CB8AC3E}">
        <p14:creationId xmlns:p14="http://schemas.microsoft.com/office/powerpoint/2010/main" val="255795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a redacted image of a tool I use,</a:t>
            </a:r>
            <a:r>
              <a:rPr lang="en-CA" baseline="0" dirty="0" smtClean="0"/>
              <a:t> I removed the readable gingerly the vendors information.</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17</a:t>
            </a:fld>
            <a:endParaRPr lang="en-CA"/>
          </a:p>
        </p:txBody>
      </p:sp>
    </p:spTree>
    <p:extLst>
      <p:ext uri="{BB962C8B-B14F-4D97-AF65-F5344CB8AC3E}">
        <p14:creationId xmlns:p14="http://schemas.microsoft.com/office/powerpoint/2010/main" val="3655817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18</a:t>
            </a:fld>
            <a:endParaRPr lang="en-CA"/>
          </a:p>
        </p:txBody>
      </p:sp>
    </p:spTree>
    <p:extLst>
      <p:ext uri="{BB962C8B-B14F-4D97-AF65-F5344CB8AC3E}">
        <p14:creationId xmlns:p14="http://schemas.microsoft.com/office/powerpoint/2010/main" val="1573163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19</a:t>
            </a:fld>
            <a:endParaRPr lang="en-CA"/>
          </a:p>
        </p:txBody>
      </p:sp>
    </p:spTree>
    <p:extLst>
      <p:ext uri="{BB962C8B-B14F-4D97-AF65-F5344CB8AC3E}">
        <p14:creationId xmlns:p14="http://schemas.microsoft.com/office/powerpoint/2010/main" val="191740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a redacted image of a tool I use,</a:t>
            </a:r>
            <a:r>
              <a:rPr lang="en-CA" baseline="0" dirty="0" smtClean="0"/>
              <a:t> I removed the readable gingerly the vendors information.</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20</a:t>
            </a:fld>
            <a:endParaRPr lang="en-CA"/>
          </a:p>
        </p:txBody>
      </p:sp>
    </p:spTree>
    <p:extLst>
      <p:ext uri="{BB962C8B-B14F-4D97-AF65-F5344CB8AC3E}">
        <p14:creationId xmlns:p14="http://schemas.microsoft.com/office/powerpoint/2010/main" val="2501480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21</a:t>
            </a:fld>
            <a:endParaRPr lang="en-CA"/>
          </a:p>
        </p:txBody>
      </p:sp>
    </p:spTree>
    <p:extLst>
      <p:ext uri="{BB962C8B-B14F-4D97-AF65-F5344CB8AC3E}">
        <p14:creationId xmlns:p14="http://schemas.microsoft.com/office/powerpoint/2010/main" val="2411239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Most organizations have little idea of the security of their code on first</a:t>
            </a:r>
            <a:r>
              <a:rPr lang="en-CA" baseline="0" dirty="0" smtClean="0"/>
              <a:t> pass.</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23</a:t>
            </a:fld>
            <a:endParaRPr lang="en-CA"/>
          </a:p>
        </p:txBody>
      </p:sp>
    </p:spTree>
    <p:extLst>
      <p:ext uri="{BB962C8B-B14F-4D97-AF65-F5344CB8AC3E}">
        <p14:creationId xmlns:p14="http://schemas.microsoft.com/office/powerpoint/2010/main" val="3051904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24</a:t>
            </a:fld>
            <a:endParaRPr lang="en-CA"/>
          </a:p>
        </p:txBody>
      </p:sp>
    </p:spTree>
    <p:extLst>
      <p:ext uri="{BB962C8B-B14F-4D97-AF65-F5344CB8AC3E}">
        <p14:creationId xmlns:p14="http://schemas.microsoft.com/office/powerpoint/2010/main" val="1231016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Most organizations have little idea of the security of their code on first</a:t>
            </a:r>
            <a:r>
              <a:rPr lang="en-CA" baseline="0" dirty="0" smtClean="0"/>
              <a:t> pass.</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25</a:t>
            </a:fld>
            <a:endParaRPr lang="en-CA"/>
          </a:p>
        </p:txBody>
      </p:sp>
    </p:spTree>
    <p:extLst>
      <p:ext uri="{BB962C8B-B14F-4D97-AF65-F5344CB8AC3E}">
        <p14:creationId xmlns:p14="http://schemas.microsoft.com/office/powerpoint/2010/main" val="165031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a:t>
            </a:fld>
            <a:endParaRPr lang="en-CA"/>
          </a:p>
        </p:txBody>
      </p:sp>
    </p:spTree>
    <p:extLst>
      <p:ext uri="{BB962C8B-B14F-4D97-AF65-F5344CB8AC3E}">
        <p14:creationId xmlns:p14="http://schemas.microsoft.com/office/powerpoint/2010/main" val="3154564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26</a:t>
            </a:fld>
            <a:endParaRPr lang="en-CA"/>
          </a:p>
        </p:txBody>
      </p:sp>
    </p:spTree>
    <p:extLst>
      <p:ext uri="{BB962C8B-B14F-4D97-AF65-F5344CB8AC3E}">
        <p14:creationId xmlns:p14="http://schemas.microsoft.com/office/powerpoint/2010/main" val="2667029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Most organizations have little idea of the security of their code on first</a:t>
            </a:r>
            <a:r>
              <a:rPr lang="en-CA" baseline="0" dirty="0" smtClean="0"/>
              <a:t> pass.</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27</a:t>
            </a:fld>
            <a:endParaRPr lang="en-CA"/>
          </a:p>
        </p:txBody>
      </p:sp>
    </p:spTree>
    <p:extLst>
      <p:ext uri="{BB962C8B-B14F-4D97-AF65-F5344CB8AC3E}">
        <p14:creationId xmlns:p14="http://schemas.microsoft.com/office/powerpoint/2010/main" val="2815992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48</a:t>
            </a:fld>
            <a:endParaRPr lang="en-CA"/>
          </a:p>
        </p:txBody>
      </p:sp>
    </p:spTree>
    <p:extLst>
      <p:ext uri="{BB962C8B-B14F-4D97-AF65-F5344CB8AC3E}">
        <p14:creationId xmlns:p14="http://schemas.microsoft.com/office/powerpoint/2010/main" val="2629944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49</a:t>
            </a:fld>
            <a:endParaRPr lang="en-CA"/>
          </a:p>
        </p:txBody>
      </p:sp>
    </p:spTree>
    <p:extLst>
      <p:ext uri="{BB962C8B-B14F-4D97-AF65-F5344CB8AC3E}">
        <p14:creationId xmlns:p14="http://schemas.microsoft.com/office/powerpoint/2010/main" val="165851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need to become</a:t>
            </a:r>
            <a:r>
              <a:rPr lang="en-CA" baseline="0" dirty="0" smtClean="0"/>
              <a:t> the full spectrum engineers (FSE), someone who is not just good at keeping up with the latest trends in design and implementation, but knows how to test for quality, performance, and security.</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50</a:t>
            </a:fld>
            <a:endParaRPr lang="en-CA"/>
          </a:p>
        </p:txBody>
      </p:sp>
    </p:spTree>
    <p:extLst>
      <p:ext uri="{BB962C8B-B14F-4D97-AF65-F5344CB8AC3E}">
        <p14:creationId xmlns:p14="http://schemas.microsoft.com/office/powerpoint/2010/main" val="84172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Heartbleed</a:t>
            </a:r>
            <a:r>
              <a:rPr lang="en-CA" baseline="0" dirty="0" smtClean="0"/>
              <a:t> </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4</a:t>
            </a:fld>
            <a:endParaRPr lang="en-CA"/>
          </a:p>
        </p:txBody>
      </p:sp>
    </p:spTree>
    <p:extLst>
      <p:ext uri="{BB962C8B-B14F-4D97-AF65-F5344CB8AC3E}">
        <p14:creationId xmlns:p14="http://schemas.microsoft.com/office/powerpoint/2010/main" val="312874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Dev</a:t>
            </a:r>
            <a:r>
              <a:rPr lang="en-CA" baseline="0" dirty="0" smtClean="0"/>
              <a:t> Guide is </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9</a:t>
            </a:fld>
            <a:endParaRPr lang="en-CA"/>
          </a:p>
        </p:txBody>
      </p:sp>
    </p:spTree>
    <p:extLst>
      <p:ext uri="{BB962C8B-B14F-4D97-AF65-F5344CB8AC3E}">
        <p14:creationId xmlns:p14="http://schemas.microsoft.com/office/powerpoint/2010/main" val="318544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10</a:t>
            </a:fld>
            <a:endParaRPr lang="en-CA"/>
          </a:p>
        </p:txBody>
      </p:sp>
    </p:spTree>
    <p:extLst>
      <p:ext uri="{BB962C8B-B14F-4D97-AF65-F5344CB8AC3E}">
        <p14:creationId xmlns:p14="http://schemas.microsoft.com/office/powerpoint/2010/main" val="379191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11</a:t>
            </a:fld>
            <a:endParaRPr lang="en-CA"/>
          </a:p>
        </p:txBody>
      </p:sp>
    </p:spTree>
    <p:extLst>
      <p:ext uri="{BB962C8B-B14F-4D97-AF65-F5344CB8AC3E}">
        <p14:creationId xmlns:p14="http://schemas.microsoft.com/office/powerpoint/2010/main" val="203695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12</a:t>
            </a:fld>
            <a:endParaRPr lang="en-CA"/>
          </a:p>
        </p:txBody>
      </p:sp>
    </p:spTree>
    <p:extLst>
      <p:ext uri="{BB962C8B-B14F-4D97-AF65-F5344CB8AC3E}">
        <p14:creationId xmlns:p14="http://schemas.microsoft.com/office/powerpoint/2010/main" val="2961267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13</a:t>
            </a:fld>
            <a:endParaRPr lang="en-CA"/>
          </a:p>
        </p:txBody>
      </p:sp>
    </p:spTree>
    <p:extLst>
      <p:ext uri="{BB962C8B-B14F-4D97-AF65-F5344CB8AC3E}">
        <p14:creationId xmlns:p14="http://schemas.microsoft.com/office/powerpoint/2010/main" val="4008444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Key concepts</a:t>
            </a:r>
          </a:p>
          <a:p>
            <a:endParaRPr lang="en-CA" dirty="0" smtClean="0"/>
          </a:p>
          <a:p>
            <a:r>
              <a:rPr lang="en-CA" dirty="0" smtClean="0"/>
              <a:t>- Developers do care about security,</a:t>
            </a:r>
            <a:r>
              <a:rPr lang="en-CA" baseline="0" dirty="0" smtClean="0"/>
              <a:t> when organizations foster environments where security is invested. </a:t>
            </a:r>
            <a:endParaRPr lang="en-CA" dirty="0"/>
          </a:p>
        </p:txBody>
      </p:sp>
      <p:sp>
        <p:nvSpPr>
          <p:cNvPr id="4" name="Slide Number Placeholder 3"/>
          <p:cNvSpPr>
            <a:spLocks noGrp="1"/>
          </p:cNvSpPr>
          <p:nvPr>
            <p:ph type="sldNum" sz="quarter" idx="10"/>
          </p:nvPr>
        </p:nvSpPr>
        <p:spPr/>
        <p:txBody>
          <a:bodyPr/>
          <a:lstStyle/>
          <a:p>
            <a:fld id="{01F2A70B-78F2-4DCF-B53B-C990D2FAFB8A}" type="slidenum">
              <a:rPr lang="en-CA" smtClean="0"/>
              <a:t>14</a:t>
            </a:fld>
            <a:endParaRPr lang="en-CA"/>
          </a:p>
        </p:txBody>
      </p:sp>
    </p:spTree>
    <p:extLst>
      <p:ext uri="{BB962C8B-B14F-4D97-AF65-F5344CB8AC3E}">
        <p14:creationId xmlns:p14="http://schemas.microsoft.com/office/powerpoint/2010/main" val="201492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6/20/2018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6/20/2018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6/20/2018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6/20/2018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6/20/2018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6/20/2018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6/20/2018</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6/20/2018</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6/20/2018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6/20/2018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6/20/2018</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16832"/>
            <a:ext cx="9144000" cy="2667000"/>
          </a:xfrm>
        </p:spPr>
        <p:txBody>
          <a:bodyPr/>
          <a:lstStyle/>
          <a:p>
            <a:r>
              <a:rPr lang="en-US" dirty="0"/>
              <a:t>Building a Secure Software Development Lifecycle process</a:t>
            </a:r>
          </a:p>
        </p:txBody>
      </p:sp>
      <p:sp>
        <p:nvSpPr>
          <p:cNvPr id="3" name="Subtitle 2"/>
          <p:cNvSpPr>
            <a:spLocks noGrp="1"/>
          </p:cNvSpPr>
          <p:nvPr>
            <p:ph type="subTitle" idx="1"/>
          </p:nvPr>
        </p:nvSpPr>
        <p:spPr/>
        <p:txBody>
          <a:bodyPr/>
          <a:lstStyle/>
          <a:p>
            <a:r>
              <a:rPr lang="en-US" dirty="0"/>
              <a:t>By Duncan Matthew Stirling</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F13303-665E-4437-A4C2-5B46F7F77700}"/>
              </a:ext>
            </a:extLst>
          </p:cNvPr>
          <p:cNvSpPr>
            <a:spLocks noGrp="1"/>
          </p:cNvSpPr>
          <p:nvPr>
            <p:ph type="title"/>
          </p:nvPr>
        </p:nvSpPr>
        <p:spPr/>
        <p:txBody>
          <a:bodyPr/>
          <a:lstStyle/>
          <a:p>
            <a:r>
              <a:rPr lang="en-CA" dirty="0"/>
              <a:t>Step 1 - Planning</a:t>
            </a:r>
          </a:p>
        </p:txBody>
      </p:sp>
      <p:pic>
        <p:nvPicPr>
          <p:cNvPr id="13" name="Picture 12">
            <a:extLst>
              <a:ext uri="{FF2B5EF4-FFF2-40B4-BE49-F238E27FC236}">
                <a16:creationId xmlns:a16="http://schemas.microsoft.com/office/drawing/2014/main" xmlns="" id="{9E354A08-EDD6-47DA-8C24-692E93794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916" y="1772816"/>
            <a:ext cx="9143999" cy="4657192"/>
          </a:xfrm>
          <a:prstGeom prst="rect">
            <a:avLst/>
          </a:prstGeom>
        </p:spPr>
      </p:pic>
    </p:spTree>
    <p:extLst>
      <p:ext uri="{BB962C8B-B14F-4D97-AF65-F5344CB8AC3E}">
        <p14:creationId xmlns:p14="http://schemas.microsoft.com/office/powerpoint/2010/main" val="263839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F13303-665E-4437-A4C2-5B46F7F77700}"/>
              </a:ext>
            </a:extLst>
          </p:cNvPr>
          <p:cNvSpPr>
            <a:spLocks noGrp="1"/>
          </p:cNvSpPr>
          <p:nvPr>
            <p:ph type="title"/>
          </p:nvPr>
        </p:nvSpPr>
        <p:spPr/>
        <p:txBody>
          <a:bodyPr/>
          <a:lstStyle/>
          <a:p>
            <a:r>
              <a:rPr lang="en-CA" dirty="0"/>
              <a:t>Step 1 - Planning</a:t>
            </a:r>
          </a:p>
        </p:txBody>
      </p:sp>
      <p:sp>
        <p:nvSpPr>
          <p:cNvPr id="4" name="TextBox 3"/>
          <p:cNvSpPr txBox="1"/>
          <p:nvPr/>
        </p:nvSpPr>
        <p:spPr>
          <a:xfrm>
            <a:off x="2242344" y="2348880"/>
            <a:ext cx="8424936" cy="1200329"/>
          </a:xfrm>
          <a:prstGeom prst="rect">
            <a:avLst/>
          </a:prstGeom>
          <a:noFill/>
        </p:spPr>
        <p:txBody>
          <a:bodyPr wrap="square" rtlCol="0">
            <a:spAutoFit/>
          </a:bodyPr>
          <a:lstStyle/>
          <a:p>
            <a:pPr>
              <a:lnSpc>
                <a:spcPct val="90000"/>
              </a:lnSpc>
            </a:pPr>
            <a:r>
              <a:rPr lang="en-CA" sz="4000" dirty="0"/>
              <a:t>Yes, </a:t>
            </a:r>
            <a:r>
              <a:rPr lang="en-CA" sz="4000" dirty="0" smtClean="0"/>
              <a:t>Project Managers Care About </a:t>
            </a:r>
            <a:r>
              <a:rPr lang="en-CA" sz="4000" dirty="0"/>
              <a:t>Security</a:t>
            </a:r>
            <a:endParaRPr lang="en-CA" sz="4000" dirty="0"/>
          </a:p>
        </p:txBody>
      </p:sp>
      <p:sp>
        <p:nvSpPr>
          <p:cNvPr id="5" name="TextBox 4"/>
          <p:cNvSpPr txBox="1"/>
          <p:nvPr/>
        </p:nvSpPr>
        <p:spPr>
          <a:xfrm>
            <a:off x="2710036" y="3789040"/>
            <a:ext cx="8424936" cy="1200329"/>
          </a:xfrm>
          <a:prstGeom prst="rect">
            <a:avLst/>
          </a:prstGeom>
          <a:noFill/>
        </p:spPr>
        <p:txBody>
          <a:bodyPr wrap="square" rtlCol="0">
            <a:spAutoFit/>
          </a:bodyPr>
          <a:lstStyle/>
          <a:p>
            <a:pPr algn="r">
              <a:lnSpc>
                <a:spcPct val="90000"/>
              </a:lnSpc>
            </a:pPr>
            <a:r>
              <a:rPr lang="en-CA" sz="4000" dirty="0" smtClean="0">
                <a:solidFill>
                  <a:srgbClr val="FFFF00"/>
                </a:solidFill>
              </a:rPr>
              <a:t>When Costs, Delivery, Manageability are considered.</a:t>
            </a:r>
            <a:endParaRPr lang="en-CA" sz="4000" dirty="0">
              <a:solidFill>
                <a:srgbClr val="FFFF00"/>
              </a:solidFill>
            </a:endParaRPr>
          </a:p>
        </p:txBody>
      </p:sp>
    </p:spTree>
    <p:extLst>
      <p:ext uri="{BB962C8B-B14F-4D97-AF65-F5344CB8AC3E}">
        <p14:creationId xmlns:p14="http://schemas.microsoft.com/office/powerpoint/2010/main" val="18344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F13303-665E-4437-A4C2-5B46F7F77700}"/>
              </a:ext>
            </a:extLst>
          </p:cNvPr>
          <p:cNvSpPr>
            <a:spLocks noGrp="1"/>
          </p:cNvSpPr>
          <p:nvPr>
            <p:ph type="title"/>
          </p:nvPr>
        </p:nvSpPr>
        <p:spPr/>
        <p:txBody>
          <a:bodyPr/>
          <a:lstStyle/>
          <a:p>
            <a:r>
              <a:rPr lang="en-CA" dirty="0"/>
              <a:t>Step 1 - Planning</a:t>
            </a:r>
          </a:p>
        </p:txBody>
      </p:sp>
      <p:sp>
        <p:nvSpPr>
          <p:cNvPr id="3" name="Rectangle 2">
            <a:extLst>
              <a:ext uri="{FF2B5EF4-FFF2-40B4-BE49-F238E27FC236}">
                <a16:creationId xmlns:a16="http://schemas.microsoft.com/office/drawing/2014/main" xmlns="" id="{4876018C-87BF-4427-AE8A-F23687D74058}"/>
              </a:ext>
            </a:extLst>
          </p:cNvPr>
          <p:cNvSpPr/>
          <p:nvPr/>
        </p:nvSpPr>
        <p:spPr>
          <a:xfrm>
            <a:off x="3047999" y="2348880"/>
            <a:ext cx="6092825" cy="2677656"/>
          </a:xfrm>
          <a:prstGeom prst="rect">
            <a:avLst/>
          </a:prstGeom>
        </p:spPr>
        <p:txBody>
          <a:bodyPr>
            <a:spAutoFit/>
          </a:bodyPr>
          <a:lstStyle/>
          <a:p>
            <a:r>
              <a:rPr lang="en-US" sz="2800" dirty="0"/>
              <a:t>“The cost of removing an application security vulnerability during the design phase ranges from </a:t>
            </a:r>
            <a:r>
              <a:rPr lang="en-US" sz="2800" dirty="0" smtClean="0"/>
              <a:t>30 - 60 </a:t>
            </a:r>
            <a:r>
              <a:rPr lang="en-US" sz="2800" dirty="0"/>
              <a:t>times less than if removed during production.” </a:t>
            </a:r>
          </a:p>
          <a:p>
            <a:endParaRPr lang="en-US" sz="2800" dirty="0"/>
          </a:p>
          <a:p>
            <a:r>
              <a:rPr lang="en-US" sz="2800" dirty="0"/>
              <a:t>OWASP, NIST, IBM, and Gartner Group</a:t>
            </a:r>
            <a:endParaRPr lang="en-CA" sz="2800" dirty="0"/>
          </a:p>
        </p:txBody>
      </p:sp>
    </p:spTree>
    <p:extLst>
      <p:ext uri="{BB962C8B-B14F-4D97-AF65-F5344CB8AC3E}">
        <p14:creationId xmlns:p14="http://schemas.microsoft.com/office/powerpoint/2010/main" val="75113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13CF9-FD24-4254-90AE-60C7DE631664}"/>
              </a:ext>
            </a:extLst>
          </p:cNvPr>
          <p:cNvSpPr>
            <a:spLocks noGrp="1"/>
          </p:cNvSpPr>
          <p:nvPr>
            <p:ph type="title"/>
          </p:nvPr>
        </p:nvSpPr>
        <p:spPr/>
        <p:txBody>
          <a:bodyPr/>
          <a:lstStyle/>
          <a:p>
            <a:r>
              <a:rPr lang="en-CA" dirty="0"/>
              <a:t>Step 1 - Planning</a:t>
            </a:r>
          </a:p>
        </p:txBody>
      </p:sp>
      <p:sp>
        <p:nvSpPr>
          <p:cNvPr id="3" name="Content Placeholder 2">
            <a:extLst>
              <a:ext uri="{FF2B5EF4-FFF2-40B4-BE49-F238E27FC236}">
                <a16:creationId xmlns:a16="http://schemas.microsoft.com/office/drawing/2014/main" xmlns="" id="{16E0727D-C616-4550-B4D8-DC6476CFB97A}"/>
              </a:ext>
            </a:extLst>
          </p:cNvPr>
          <p:cNvSpPr>
            <a:spLocks noGrp="1"/>
          </p:cNvSpPr>
          <p:nvPr>
            <p:ph idx="1"/>
          </p:nvPr>
        </p:nvSpPr>
        <p:spPr>
          <a:xfrm>
            <a:off x="1522412" y="1888779"/>
            <a:ext cx="9144000" cy="1020762"/>
          </a:xfrm>
        </p:spPr>
        <p:txBody>
          <a:bodyPr/>
          <a:lstStyle/>
          <a:p>
            <a:r>
              <a:rPr lang="en-CA" dirty="0"/>
              <a:t>Institution of a SSDLC process provides a framework for project managers.</a:t>
            </a:r>
          </a:p>
        </p:txBody>
      </p:sp>
      <p:pic>
        <p:nvPicPr>
          <p:cNvPr id="5" name="Picture 4">
            <a:extLst>
              <a:ext uri="{FF2B5EF4-FFF2-40B4-BE49-F238E27FC236}">
                <a16:creationId xmlns:a16="http://schemas.microsoft.com/office/drawing/2014/main" xmlns="" id="{D04E1AB7-7D91-4682-B523-AC8A30004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140" y="2399770"/>
            <a:ext cx="6408712" cy="4183592"/>
          </a:xfrm>
          <a:prstGeom prst="rect">
            <a:avLst/>
          </a:prstGeom>
        </p:spPr>
      </p:pic>
    </p:spTree>
    <p:extLst>
      <p:ext uri="{BB962C8B-B14F-4D97-AF65-F5344CB8AC3E}">
        <p14:creationId xmlns:p14="http://schemas.microsoft.com/office/powerpoint/2010/main" val="275791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2 - Creation</a:t>
            </a:r>
          </a:p>
        </p:txBody>
      </p:sp>
      <p:pic>
        <p:nvPicPr>
          <p:cNvPr id="9" name="Picture 8">
            <a:extLst>
              <a:ext uri="{FF2B5EF4-FFF2-40B4-BE49-F238E27FC236}">
                <a16:creationId xmlns:a16="http://schemas.microsoft.com/office/drawing/2014/main" xmlns="" id="{5C4D1FA8-EC55-46A0-9C46-E2725BAE1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924" y="1844824"/>
            <a:ext cx="8568952" cy="4521668"/>
          </a:xfrm>
          <a:prstGeom prst="rect">
            <a:avLst/>
          </a:prstGeom>
        </p:spPr>
      </p:pic>
    </p:spTree>
    <p:extLst>
      <p:ext uri="{BB962C8B-B14F-4D97-AF65-F5344CB8AC3E}">
        <p14:creationId xmlns:p14="http://schemas.microsoft.com/office/powerpoint/2010/main" val="12811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F13303-665E-4437-A4C2-5B46F7F77700}"/>
              </a:ext>
            </a:extLst>
          </p:cNvPr>
          <p:cNvSpPr>
            <a:spLocks noGrp="1"/>
          </p:cNvSpPr>
          <p:nvPr>
            <p:ph type="title"/>
          </p:nvPr>
        </p:nvSpPr>
        <p:spPr/>
        <p:txBody>
          <a:bodyPr/>
          <a:lstStyle/>
          <a:p>
            <a:r>
              <a:rPr lang="en-CA" dirty="0"/>
              <a:t>Step 2 - Creation</a:t>
            </a:r>
            <a:endParaRPr lang="en-CA" dirty="0"/>
          </a:p>
        </p:txBody>
      </p:sp>
      <p:sp>
        <p:nvSpPr>
          <p:cNvPr id="4" name="TextBox 3"/>
          <p:cNvSpPr txBox="1"/>
          <p:nvPr/>
        </p:nvSpPr>
        <p:spPr>
          <a:xfrm>
            <a:off x="2242344" y="2348880"/>
            <a:ext cx="8424936" cy="646331"/>
          </a:xfrm>
          <a:prstGeom prst="rect">
            <a:avLst/>
          </a:prstGeom>
          <a:noFill/>
        </p:spPr>
        <p:txBody>
          <a:bodyPr wrap="square" rtlCol="0">
            <a:spAutoFit/>
          </a:bodyPr>
          <a:lstStyle/>
          <a:p>
            <a:pPr>
              <a:lnSpc>
                <a:spcPct val="90000"/>
              </a:lnSpc>
            </a:pPr>
            <a:r>
              <a:rPr lang="en-CA" sz="4000" dirty="0">
                <a:solidFill>
                  <a:srgbClr val="92D050"/>
                </a:solidFill>
              </a:rPr>
              <a:t>Yes, </a:t>
            </a:r>
            <a:r>
              <a:rPr lang="en-CA" sz="4000" dirty="0" smtClean="0">
                <a:solidFill>
                  <a:srgbClr val="92D050"/>
                </a:solidFill>
              </a:rPr>
              <a:t>Developers Care About </a:t>
            </a:r>
            <a:r>
              <a:rPr lang="en-CA" sz="4000" dirty="0">
                <a:solidFill>
                  <a:srgbClr val="92D050"/>
                </a:solidFill>
              </a:rPr>
              <a:t>Security</a:t>
            </a:r>
            <a:endParaRPr lang="en-CA" sz="4000" dirty="0">
              <a:solidFill>
                <a:srgbClr val="92D050"/>
              </a:solidFill>
            </a:endParaRPr>
          </a:p>
        </p:txBody>
      </p:sp>
      <p:sp>
        <p:nvSpPr>
          <p:cNvPr id="5" name="TextBox 4"/>
          <p:cNvSpPr txBox="1"/>
          <p:nvPr/>
        </p:nvSpPr>
        <p:spPr>
          <a:xfrm>
            <a:off x="2710036" y="3789040"/>
            <a:ext cx="8424936" cy="1200329"/>
          </a:xfrm>
          <a:prstGeom prst="rect">
            <a:avLst/>
          </a:prstGeom>
          <a:noFill/>
        </p:spPr>
        <p:txBody>
          <a:bodyPr wrap="square" rtlCol="0">
            <a:spAutoFit/>
          </a:bodyPr>
          <a:lstStyle/>
          <a:p>
            <a:pPr algn="r">
              <a:lnSpc>
                <a:spcPct val="90000"/>
              </a:lnSpc>
            </a:pPr>
            <a:r>
              <a:rPr lang="en-CA" sz="4000" dirty="0" smtClean="0">
                <a:solidFill>
                  <a:srgbClr val="FFFF00"/>
                </a:solidFill>
              </a:rPr>
              <a:t>A lot of times Developers get thrown under the bus.</a:t>
            </a:r>
            <a:endParaRPr lang="en-CA" sz="4000" dirty="0">
              <a:solidFill>
                <a:srgbClr val="FFFF00"/>
              </a:solidFill>
            </a:endParaRPr>
          </a:p>
        </p:txBody>
      </p:sp>
      <p:sp>
        <p:nvSpPr>
          <p:cNvPr id="3" name="Rectangle 2"/>
          <p:cNvSpPr/>
          <p:nvPr/>
        </p:nvSpPr>
        <p:spPr>
          <a:xfrm>
            <a:off x="837828" y="5460032"/>
            <a:ext cx="10922157" cy="646331"/>
          </a:xfrm>
          <a:prstGeom prst="rect">
            <a:avLst/>
          </a:prstGeom>
        </p:spPr>
        <p:txBody>
          <a:bodyPr wrap="none">
            <a:spAutoFit/>
          </a:bodyPr>
          <a:lstStyle/>
          <a:p>
            <a:r>
              <a:rPr lang="en-CA" sz="3600" dirty="0" smtClean="0">
                <a:solidFill>
                  <a:srgbClr val="00B0F0"/>
                </a:solidFill>
              </a:rPr>
              <a:t>Usually there is no formalized </a:t>
            </a:r>
            <a:r>
              <a:rPr lang="en-CA" sz="3600" dirty="0" err="1">
                <a:solidFill>
                  <a:srgbClr val="00B0F0"/>
                </a:solidFill>
              </a:rPr>
              <a:t>AppSec</a:t>
            </a:r>
            <a:r>
              <a:rPr lang="en-CA" sz="3600" dirty="0">
                <a:solidFill>
                  <a:srgbClr val="00B0F0"/>
                </a:solidFill>
              </a:rPr>
              <a:t> processes in </a:t>
            </a:r>
            <a:r>
              <a:rPr lang="en-CA" sz="3600" dirty="0" smtClean="0">
                <a:solidFill>
                  <a:srgbClr val="00B0F0"/>
                </a:solidFill>
              </a:rPr>
              <a:t>place</a:t>
            </a:r>
            <a:endParaRPr lang="en-CA" sz="3600" dirty="0">
              <a:solidFill>
                <a:srgbClr val="00B0F0"/>
              </a:solidFill>
            </a:endParaRPr>
          </a:p>
        </p:txBody>
      </p:sp>
    </p:spTree>
    <p:extLst>
      <p:ext uri="{BB962C8B-B14F-4D97-AF65-F5344CB8AC3E}">
        <p14:creationId xmlns:p14="http://schemas.microsoft.com/office/powerpoint/2010/main" val="6116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2 - Creation</a:t>
            </a:r>
          </a:p>
        </p:txBody>
      </p:sp>
      <p:pic>
        <p:nvPicPr>
          <p:cNvPr id="7" name="Picture 6">
            <a:extLst>
              <a:ext uri="{FF2B5EF4-FFF2-40B4-BE49-F238E27FC236}">
                <a16:creationId xmlns:a16="http://schemas.microsoft.com/office/drawing/2014/main" xmlns="" id="{CB55AFAA-F1D1-462B-8936-08563A0FD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612" y="1700808"/>
            <a:ext cx="7868863" cy="5044762"/>
          </a:xfrm>
          <a:prstGeom prst="rect">
            <a:avLst/>
          </a:prstGeom>
        </p:spPr>
      </p:pic>
    </p:spTree>
    <p:extLst>
      <p:ext uri="{BB962C8B-B14F-4D97-AF65-F5344CB8AC3E}">
        <p14:creationId xmlns:p14="http://schemas.microsoft.com/office/powerpoint/2010/main" val="30716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2 - Creation</a:t>
            </a:r>
          </a:p>
        </p:txBody>
      </p:sp>
      <p:pic>
        <p:nvPicPr>
          <p:cNvPr id="6" name="Picture 5"/>
          <p:cNvPicPr>
            <a:picLocks noChangeAspect="1"/>
          </p:cNvPicPr>
          <p:nvPr/>
        </p:nvPicPr>
        <p:blipFill>
          <a:blip r:embed="rId3"/>
          <a:stretch>
            <a:fillRect/>
          </a:stretch>
        </p:blipFill>
        <p:spPr>
          <a:xfrm>
            <a:off x="1971353" y="1916832"/>
            <a:ext cx="8246119" cy="4650270"/>
          </a:xfrm>
          <a:prstGeom prst="rect">
            <a:avLst/>
          </a:prstGeom>
        </p:spPr>
      </p:pic>
    </p:spTree>
    <p:extLst>
      <p:ext uri="{BB962C8B-B14F-4D97-AF65-F5344CB8AC3E}">
        <p14:creationId xmlns:p14="http://schemas.microsoft.com/office/powerpoint/2010/main" val="352774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E8A8B-9A0C-4101-9DC6-9063ADBB64ED}"/>
              </a:ext>
            </a:extLst>
          </p:cNvPr>
          <p:cNvSpPr>
            <a:spLocks noGrp="1"/>
          </p:cNvSpPr>
          <p:nvPr>
            <p:ph type="title"/>
          </p:nvPr>
        </p:nvSpPr>
        <p:spPr/>
        <p:txBody>
          <a:bodyPr/>
          <a:lstStyle/>
          <a:p>
            <a:r>
              <a:rPr lang="en-CA" dirty="0"/>
              <a:t>Step 2 - Creation</a:t>
            </a:r>
            <a:endParaRPr lang="en-CA" dirty="0"/>
          </a:p>
        </p:txBody>
      </p:sp>
      <p:pic>
        <p:nvPicPr>
          <p:cNvPr id="7" name="Picture 6">
            <a:extLst>
              <a:ext uri="{FF2B5EF4-FFF2-40B4-BE49-F238E27FC236}">
                <a16:creationId xmlns:a16="http://schemas.microsoft.com/office/drawing/2014/main" xmlns="" id="{9D01AA57-D6DC-4158-B77D-9B0D1D922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818" y="1772816"/>
            <a:ext cx="8903188" cy="4418011"/>
          </a:xfrm>
          <a:prstGeom prst="rect">
            <a:avLst/>
          </a:prstGeom>
        </p:spPr>
      </p:pic>
    </p:spTree>
    <p:extLst>
      <p:ext uri="{BB962C8B-B14F-4D97-AF65-F5344CB8AC3E}">
        <p14:creationId xmlns:p14="http://schemas.microsoft.com/office/powerpoint/2010/main" val="106849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2 - Creation</a:t>
            </a:r>
          </a:p>
        </p:txBody>
      </p:sp>
      <p:sp>
        <p:nvSpPr>
          <p:cNvPr id="3" name="TextBox 2"/>
          <p:cNvSpPr txBox="1"/>
          <p:nvPr/>
        </p:nvSpPr>
        <p:spPr>
          <a:xfrm>
            <a:off x="1989956" y="2420888"/>
            <a:ext cx="8856984" cy="978729"/>
          </a:xfrm>
          <a:prstGeom prst="rect">
            <a:avLst/>
          </a:prstGeom>
          <a:noFill/>
        </p:spPr>
        <p:txBody>
          <a:bodyPr wrap="square" rtlCol="0">
            <a:spAutoFit/>
          </a:bodyPr>
          <a:lstStyle/>
          <a:p>
            <a:pPr>
              <a:lnSpc>
                <a:spcPct val="90000"/>
              </a:lnSpc>
            </a:pPr>
            <a:r>
              <a:rPr lang="en-CA" sz="4000" dirty="0" smtClean="0"/>
              <a:t>Think Like an Attacker</a:t>
            </a:r>
          </a:p>
          <a:p>
            <a:pPr>
              <a:lnSpc>
                <a:spcPct val="90000"/>
              </a:lnSpc>
            </a:pPr>
            <a:endParaRPr lang="en-CA" sz="2400" dirty="0"/>
          </a:p>
        </p:txBody>
      </p:sp>
      <p:sp>
        <p:nvSpPr>
          <p:cNvPr id="4" name="TextBox 3"/>
          <p:cNvSpPr txBox="1"/>
          <p:nvPr/>
        </p:nvSpPr>
        <p:spPr>
          <a:xfrm>
            <a:off x="2370981" y="3378657"/>
            <a:ext cx="8482755" cy="1144929"/>
          </a:xfrm>
          <a:prstGeom prst="rect">
            <a:avLst/>
          </a:prstGeom>
          <a:noFill/>
        </p:spPr>
        <p:txBody>
          <a:bodyPr wrap="square" rtlCol="0">
            <a:spAutoFit/>
          </a:bodyPr>
          <a:lstStyle/>
          <a:p>
            <a:pPr algn="r">
              <a:lnSpc>
                <a:spcPct val="90000"/>
              </a:lnSpc>
            </a:pPr>
            <a:r>
              <a:rPr lang="en-CA" sz="4400" dirty="0" smtClean="0">
                <a:solidFill>
                  <a:srgbClr val="FFFF00"/>
                </a:solidFill>
              </a:rPr>
              <a:t>Challenge</a:t>
            </a:r>
            <a:r>
              <a:rPr lang="en-CA" sz="2400" dirty="0" smtClean="0">
                <a:solidFill>
                  <a:srgbClr val="FFFF00"/>
                </a:solidFill>
              </a:rPr>
              <a:t> </a:t>
            </a:r>
            <a:r>
              <a:rPr lang="en-CA" sz="3200" dirty="0" smtClean="0">
                <a:solidFill>
                  <a:srgbClr val="FFFF00"/>
                </a:solidFill>
              </a:rPr>
              <a:t>assumptions about </a:t>
            </a:r>
            <a:r>
              <a:rPr lang="en-CA" sz="3200" dirty="0">
                <a:solidFill>
                  <a:srgbClr val="FFFF00"/>
                </a:solidFill>
              </a:rPr>
              <a:t>the trustworthiness of </a:t>
            </a:r>
            <a:r>
              <a:rPr lang="en-CA" sz="3200" dirty="0" smtClean="0">
                <a:solidFill>
                  <a:srgbClr val="FFFF00"/>
                </a:solidFill>
              </a:rPr>
              <a:t>inputs</a:t>
            </a:r>
            <a:endParaRPr lang="en-CA" sz="3200" dirty="0">
              <a:solidFill>
                <a:srgbClr val="FFFF00"/>
              </a:solidFill>
            </a:endParaRPr>
          </a:p>
        </p:txBody>
      </p:sp>
    </p:spTree>
    <p:extLst>
      <p:ext uri="{BB962C8B-B14F-4D97-AF65-F5344CB8AC3E}">
        <p14:creationId xmlns:p14="http://schemas.microsoft.com/office/powerpoint/2010/main" val="19295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Who am I </a:t>
            </a:r>
          </a:p>
        </p:txBody>
      </p:sp>
      <p:pic>
        <p:nvPicPr>
          <p:cNvPr id="7" name="Picture 6">
            <a:extLst>
              <a:ext uri="{FF2B5EF4-FFF2-40B4-BE49-F238E27FC236}">
                <a16:creationId xmlns:a16="http://schemas.microsoft.com/office/drawing/2014/main" xmlns="" id="{BD603507-37D8-4D64-A627-276C40E06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59" y="3526446"/>
            <a:ext cx="2916129" cy="1543833"/>
          </a:xfrm>
          <a:prstGeom prst="rect">
            <a:avLst/>
          </a:prstGeom>
        </p:spPr>
      </p:pic>
      <p:pic>
        <p:nvPicPr>
          <p:cNvPr id="8" name="Picture 7">
            <a:extLst>
              <a:ext uri="{FF2B5EF4-FFF2-40B4-BE49-F238E27FC236}">
                <a16:creationId xmlns:a16="http://schemas.microsoft.com/office/drawing/2014/main" xmlns="" id="{A251AD47-C99E-457B-BF7C-D153604E6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963" y="3161137"/>
            <a:ext cx="2274449" cy="2274449"/>
          </a:xfrm>
          <a:prstGeom prst="rect">
            <a:avLst/>
          </a:prstGeom>
        </p:spPr>
      </p:pic>
      <p:pic>
        <p:nvPicPr>
          <p:cNvPr id="9" name="Picture 8">
            <a:extLst>
              <a:ext uri="{FF2B5EF4-FFF2-40B4-BE49-F238E27FC236}">
                <a16:creationId xmlns:a16="http://schemas.microsoft.com/office/drawing/2014/main" xmlns="" id="{7A636795-6A14-4069-9D7C-F01DE133B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8968" y="3028371"/>
            <a:ext cx="3417759" cy="2624732"/>
          </a:xfrm>
          <a:prstGeom prst="rect">
            <a:avLst/>
          </a:prstGeom>
        </p:spPr>
      </p:pic>
      <p:pic>
        <p:nvPicPr>
          <p:cNvPr id="10" name="Picture 9">
            <a:extLst>
              <a:ext uri="{FF2B5EF4-FFF2-40B4-BE49-F238E27FC236}">
                <a16:creationId xmlns:a16="http://schemas.microsoft.com/office/drawing/2014/main" xmlns="" id="{A38AF105-F942-4A98-8AC9-FCE8DAC2BF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3487" y="3624340"/>
            <a:ext cx="2881118" cy="1348046"/>
          </a:xfrm>
          <a:prstGeom prst="rect">
            <a:avLst/>
          </a:prstGeom>
        </p:spPr>
      </p:pic>
      <p:sp>
        <p:nvSpPr>
          <p:cNvPr id="5" name="TextBox 4">
            <a:extLst>
              <a:ext uri="{FF2B5EF4-FFF2-40B4-BE49-F238E27FC236}">
                <a16:creationId xmlns:a16="http://schemas.microsoft.com/office/drawing/2014/main" xmlns="" id="{FF8CEE1F-5097-470D-B148-C70512E41C10}"/>
              </a:ext>
            </a:extLst>
          </p:cNvPr>
          <p:cNvSpPr txBox="1"/>
          <p:nvPr/>
        </p:nvSpPr>
        <p:spPr>
          <a:xfrm>
            <a:off x="2670653" y="2164404"/>
            <a:ext cx="6847518" cy="590931"/>
          </a:xfrm>
          <a:prstGeom prst="rect">
            <a:avLst/>
          </a:prstGeom>
          <a:noFill/>
        </p:spPr>
        <p:txBody>
          <a:bodyPr wrap="square" rtlCol="0">
            <a:spAutoFit/>
          </a:bodyPr>
          <a:lstStyle/>
          <a:p>
            <a:pPr>
              <a:lnSpc>
                <a:spcPct val="90000"/>
              </a:lnSpc>
            </a:pPr>
            <a:r>
              <a:rPr lang="en-CA" sz="3600" dirty="0"/>
              <a:t>I’m a Contractor not a Consultant</a:t>
            </a:r>
          </a:p>
        </p:txBody>
      </p:sp>
      <p:sp>
        <p:nvSpPr>
          <p:cNvPr id="11" name="TextBox 10">
            <a:extLst>
              <a:ext uri="{FF2B5EF4-FFF2-40B4-BE49-F238E27FC236}">
                <a16:creationId xmlns:a16="http://schemas.microsoft.com/office/drawing/2014/main" xmlns="" id="{FF8CEE1F-5097-470D-B148-C70512E41C10}"/>
              </a:ext>
            </a:extLst>
          </p:cNvPr>
          <p:cNvSpPr txBox="1"/>
          <p:nvPr/>
        </p:nvSpPr>
        <p:spPr>
          <a:xfrm>
            <a:off x="2084834" y="5708622"/>
            <a:ext cx="8019156" cy="590931"/>
          </a:xfrm>
          <a:prstGeom prst="rect">
            <a:avLst/>
          </a:prstGeom>
          <a:noFill/>
        </p:spPr>
        <p:txBody>
          <a:bodyPr wrap="square" rtlCol="0">
            <a:spAutoFit/>
          </a:bodyPr>
          <a:lstStyle/>
          <a:p>
            <a:pPr>
              <a:lnSpc>
                <a:spcPct val="90000"/>
              </a:lnSpc>
            </a:pPr>
            <a:r>
              <a:rPr lang="en-CA" sz="3600" dirty="0" smtClean="0"/>
              <a:t>All opinions expressed are solely my own</a:t>
            </a:r>
            <a:endParaRPr lang="en-CA" sz="3600" dirty="0"/>
          </a:p>
        </p:txBody>
      </p:sp>
      <p:pic>
        <p:nvPicPr>
          <p:cNvPr id="4" name="Picture 3"/>
          <p:cNvPicPr>
            <a:picLocks noChangeAspect="1"/>
          </p:cNvPicPr>
          <p:nvPr/>
        </p:nvPicPr>
        <p:blipFill>
          <a:blip r:embed="rId7"/>
          <a:stretch>
            <a:fillRect/>
          </a:stretch>
        </p:blipFill>
        <p:spPr>
          <a:xfrm>
            <a:off x="10414045" y="1849060"/>
            <a:ext cx="1320415" cy="1112952"/>
          </a:xfrm>
          <a:prstGeom prst="rect">
            <a:avLst/>
          </a:prstGeom>
        </p:spPr>
      </p:pic>
      <p:pic>
        <p:nvPicPr>
          <p:cNvPr id="12" name="Picture 11"/>
          <p:cNvPicPr>
            <a:picLocks noChangeAspect="1"/>
          </p:cNvPicPr>
          <p:nvPr/>
        </p:nvPicPr>
        <p:blipFill>
          <a:blip r:embed="rId7"/>
          <a:stretch>
            <a:fillRect/>
          </a:stretch>
        </p:blipFill>
        <p:spPr>
          <a:xfrm>
            <a:off x="10414046" y="5435586"/>
            <a:ext cx="1320415" cy="1112952"/>
          </a:xfrm>
          <a:prstGeom prst="rect">
            <a:avLst/>
          </a:prstGeom>
        </p:spPr>
      </p:pic>
      <p:pic>
        <p:nvPicPr>
          <p:cNvPr id="14" name="Picture 13"/>
          <p:cNvPicPr>
            <a:picLocks noChangeAspect="1"/>
          </p:cNvPicPr>
          <p:nvPr/>
        </p:nvPicPr>
        <p:blipFill>
          <a:blip r:embed="rId7"/>
          <a:stretch>
            <a:fillRect/>
          </a:stretch>
        </p:blipFill>
        <p:spPr>
          <a:xfrm>
            <a:off x="169516" y="1903393"/>
            <a:ext cx="1320415" cy="1112952"/>
          </a:xfrm>
          <a:prstGeom prst="rect">
            <a:avLst/>
          </a:prstGeom>
        </p:spPr>
      </p:pic>
      <p:pic>
        <p:nvPicPr>
          <p:cNvPr id="15" name="Picture 14"/>
          <p:cNvPicPr>
            <a:picLocks noChangeAspect="1"/>
          </p:cNvPicPr>
          <p:nvPr/>
        </p:nvPicPr>
        <p:blipFill>
          <a:blip r:embed="rId7"/>
          <a:stretch>
            <a:fillRect/>
          </a:stretch>
        </p:blipFill>
        <p:spPr>
          <a:xfrm>
            <a:off x="293852" y="5462474"/>
            <a:ext cx="1320415" cy="1112952"/>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2 - Creation</a:t>
            </a:r>
          </a:p>
        </p:txBody>
      </p:sp>
      <p:sp>
        <p:nvSpPr>
          <p:cNvPr id="4" name="TextBox 3"/>
          <p:cNvSpPr txBox="1"/>
          <p:nvPr/>
        </p:nvSpPr>
        <p:spPr>
          <a:xfrm>
            <a:off x="2351037" y="3501008"/>
            <a:ext cx="8482755" cy="701731"/>
          </a:xfrm>
          <a:prstGeom prst="rect">
            <a:avLst/>
          </a:prstGeom>
          <a:noFill/>
        </p:spPr>
        <p:txBody>
          <a:bodyPr wrap="square" rtlCol="0">
            <a:spAutoFit/>
          </a:bodyPr>
          <a:lstStyle/>
          <a:p>
            <a:pPr algn="r">
              <a:lnSpc>
                <a:spcPct val="90000"/>
              </a:lnSpc>
            </a:pPr>
            <a:r>
              <a:rPr lang="en-CA" sz="4400" dirty="0" err="1" smtClean="0">
                <a:solidFill>
                  <a:srgbClr val="FFFF00"/>
                </a:solidFill>
              </a:rPr>
              <a:t>ReThink</a:t>
            </a:r>
            <a:r>
              <a:rPr lang="en-CA" sz="3200" dirty="0" smtClean="0">
                <a:solidFill>
                  <a:srgbClr val="FFFF00"/>
                </a:solidFill>
              </a:rPr>
              <a:t> </a:t>
            </a:r>
            <a:r>
              <a:rPr lang="en-CA" sz="3200" dirty="0">
                <a:solidFill>
                  <a:srgbClr val="FFFF00"/>
                </a:solidFill>
              </a:rPr>
              <a:t>software component </a:t>
            </a:r>
            <a:r>
              <a:rPr lang="en-CA" sz="3200" dirty="0" smtClean="0">
                <a:solidFill>
                  <a:srgbClr val="FFFF00"/>
                </a:solidFill>
              </a:rPr>
              <a:t>security</a:t>
            </a:r>
            <a:endParaRPr lang="en-CA" sz="3200" dirty="0">
              <a:solidFill>
                <a:srgbClr val="FFFF00"/>
              </a:solidFill>
            </a:endParaRPr>
          </a:p>
        </p:txBody>
      </p:sp>
      <p:sp>
        <p:nvSpPr>
          <p:cNvPr id="5" name="Rectangle 4"/>
          <p:cNvSpPr/>
          <p:nvPr/>
        </p:nvSpPr>
        <p:spPr>
          <a:xfrm>
            <a:off x="1585546" y="2276872"/>
            <a:ext cx="9236183" cy="707886"/>
          </a:xfrm>
          <a:prstGeom prst="rect">
            <a:avLst/>
          </a:prstGeom>
        </p:spPr>
        <p:txBody>
          <a:bodyPr wrap="none">
            <a:spAutoFit/>
          </a:bodyPr>
          <a:lstStyle/>
          <a:p>
            <a:r>
              <a:rPr lang="en-CA" sz="4000" dirty="0"/>
              <a:t>Bring Greater Discipline to Component Use</a:t>
            </a:r>
          </a:p>
        </p:txBody>
      </p:sp>
    </p:spTree>
    <p:extLst>
      <p:ext uri="{BB962C8B-B14F-4D97-AF65-F5344CB8AC3E}">
        <p14:creationId xmlns:p14="http://schemas.microsoft.com/office/powerpoint/2010/main" val="20704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13CF9-FD24-4254-90AE-60C7DE631664}"/>
              </a:ext>
            </a:extLst>
          </p:cNvPr>
          <p:cNvSpPr>
            <a:spLocks noGrp="1"/>
          </p:cNvSpPr>
          <p:nvPr>
            <p:ph type="title"/>
          </p:nvPr>
        </p:nvSpPr>
        <p:spPr/>
        <p:txBody>
          <a:bodyPr/>
          <a:lstStyle/>
          <a:p>
            <a:r>
              <a:rPr lang="en-CA" dirty="0"/>
              <a:t>Step 2 - Creation</a:t>
            </a:r>
            <a:endParaRPr lang="en-CA" dirty="0"/>
          </a:p>
        </p:txBody>
      </p:sp>
      <p:sp>
        <p:nvSpPr>
          <p:cNvPr id="3" name="Content Placeholder 2">
            <a:extLst>
              <a:ext uri="{FF2B5EF4-FFF2-40B4-BE49-F238E27FC236}">
                <a16:creationId xmlns:a16="http://schemas.microsoft.com/office/drawing/2014/main" xmlns="" id="{16E0727D-C616-4550-B4D8-DC6476CFB97A}"/>
              </a:ext>
            </a:extLst>
          </p:cNvPr>
          <p:cNvSpPr>
            <a:spLocks noGrp="1"/>
          </p:cNvSpPr>
          <p:nvPr>
            <p:ph idx="1"/>
          </p:nvPr>
        </p:nvSpPr>
        <p:spPr>
          <a:xfrm>
            <a:off x="1531335" y="1916832"/>
            <a:ext cx="9144000" cy="1020762"/>
          </a:xfrm>
        </p:spPr>
        <p:txBody>
          <a:bodyPr/>
          <a:lstStyle/>
          <a:p>
            <a:r>
              <a:rPr lang="en-CA" dirty="0"/>
              <a:t>Institution of a </a:t>
            </a:r>
            <a:r>
              <a:rPr lang="en-CA" dirty="0" smtClean="0"/>
              <a:t>framework </a:t>
            </a:r>
            <a:r>
              <a:rPr lang="en-CA" dirty="0"/>
              <a:t>for </a:t>
            </a:r>
            <a:r>
              <a:rPr lang="en-CA" dirty="0" smtClean="0"/>
              <a:t>Development teams &amp; </a:t>
            </a:r>
            <a:r>
              <a:rPr lang="en-CA" dirty="0" smtClean="0"/>
              <a:t>managers</a:t>
            </a:r>
            <a:r>
              <a:rPr lang="en-CA" dirty="0"/>
              <a:t>.</a:t>
            </a:r>
          </a:p>
        </p:txBody>
      </p:sp>
      <p:pic>
        <p:nvPicPr>
          <p:cNvPr id="5" name="Picture 4">
            <a:extLst>
              <a:ext uri="{FF2B5EF4-FFF2-40B4-BE49-F238E27FC236}">
                <a16:creationId xmlns:a16="http://schemas.microsoft.com/office/drawing/2014/main" xmlns="" id="{D04E1AB7-7D91-4682-B523-AC8A30004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140" y="2634802"/>
            <a:ext cx="6048672" cy="3948559"/>
          </a:xfrm>
          <a:prstGeom prst="rect">
            <a:avLst/>
          </a:prstGeom>
        </p:spPr>
      </p:pic>
    </p:spTree>
    <p:extLst>
      <p:ext uri="{BB962C8B-B14F-4D97-AF65-F5344CB8AC3E}">
        <p14:creationId xmlns:p14="http://schemas.microsoft.com/office/powerpoint/2010/main" val="883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6C182-D15F-4AEC-B360-6BFCCE021403}"/>
              </a:ext>
            </a:extLst>
          </p:cNvPr>
          <p:cNvSpPr>
            <a:spLocks noGrp="1"/>
          </p:cNvSpPr>
          <p:nvPr>
            <p:ph type="title"/>
          </p:nvPr>
        </p:nvSpPr>
        <p:spPr/>
        <p:txBody>
          <a:bodyPr/>
          <a:lstStyle/>
          <a:p>
            <a:r>
              <a:rPr lang="en-CA" dirty="0"/>
              <a:t>Step 3 - Verification</a:t>
            </a:r>
          </a:p>
        </p:txBody>
      </p:sp>
      <p:pic>
        <p:nvPicPr>
          <p:cNvPr id="7" name="Picture 6">
            <a:extLst>
              <a:ext uri="{FF2B5EF4-FFF2-40B4-BE49-F238E27FC236}">
                <a16:creationId xmlns:a16="http://schemas.microsoft.com/office/drawing/2014/main" xmlns="" id="{91420CA3-66C5-46DA-8F35-2AF8F59AD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96" y="1789396"/>
            <a:ext cx="9061916" cy="4781796"/>
          </a:xfrm>
          <a:prstGeom prst="rect">
            <a:avLst/>
          </a:prstGeom>
        </p:spPr>
      </p:pic>
    </p:spTree>
    <p:extLst>
      <p:ext uri="{BB962C8B-B14F-4D97-AF65-F5344CB8AC3E}">
        <p14:creationId xmlns:p14="http://schemas.microsoft.com/office/powerpoint/2010/main" val="159388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3 - Verification</a:t>
            </a:r>
            <a:endParaRPr lang="en-CA" dirty="0"/>
          </a:p>
        </p:txBody>
      </p:sp>
      <p:pic>
        <p:nvPicPr>
          <p:cNvPr id="4" name="Picture 3"/>
          <p:cNvPicPr>
            <a:picLocks noChangeAspect="1"/>
          </p:cNvPicPr>
          <p:nvPr/>
        </p:nvPicPr>
        <p:blipFill>
          <a:blip r:embed="rId3"/>
          <a:stretch>
            <a:fillRect/>
          </a:stretch>
        </p:blipFill>
        <p:spPr>
          <a:xfrm>
            <a:off x="2695492" y="2060848"/>
            <a:ext cx="6797841" cy="4228108"/>
          </a:xfrm>
          <a:prstGeom prst="rect">
            <a:avLst/>
          </a:prstGeom>
        </p:spPr>
      </p:pic>
    </p:spTree>
    <p:extLst>
      <p:ext uri="{BB962C8B-B14F-4D97-AF65-F5344CB8AC3E}">
        <p14:creationId xmlns:p14="http://schemas.microsoft.com/office/powerpoint/2010/main" val="70944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6C182-D15F-4AEC-B360-6BFCCE021403}"/>
              </a:ext>
            </a:extLst>
          </p:cNvPr>
          <p:cNvSpPr>
            <a:spLocks noGrp="1"/>
          </p:cNvSpPr>
          <p:nvPr>
            <p:ph type="title"/>
          </p:nvPr>
        </p:nvSpPr>
        <p:spPr/>
        <p:txBody>
          <a:bodyPr/>
          <a:lstStyle/>
          <a:p>
            <a:r>
              <a:rPr lang="en-CA" dirty="0"/>
              <a:t>Step 3 - Verification</a:t>
            </a:r>
          </a:p>
        </p:txBody>
      </p:sp>
      <p:pic>
        <p:nvPicPr>
          <p:cNvPr id="3" name="Picture 2"/>
          <p:cNvPicPr>
            <a:picLocks noChangeAspect="1"/>
          </p:cNvPicPr>
          <p:nvPr/>
        </p:nvPicPr>
        <p:blipFill>
          <a:blip r:embed="rId3"/>
          <a:stretch>
            <a:fillRect/>
          </a:stretch>
        </p:blipFill>
        <p:spPr>
          <a:xfrm>
            <a:off x="2494301" y="1772816"/>
            <a:ext cx="6480431" cy="4346917"/>
          </a:xfrm>
          <a:prstGeom prst="rect">
            <a:avLst/>
          </a:prstGeom>
        </p:spPr>
      </p:pic>
      <p:sp>
        <p:nvSpPr>
          <p:cNvPr id="6" name="TextBox 5"/>
          <p:cNvSpPr txBox="1"/>
          <p:nvPr/>
        </p:nvSpPr>
        <p:spPr>
          <a:xfrm>
            <a:off x="5302324" y="6384783"/>
            <a:ext cx="6523324" cy="424732"/>
          </a:xfrm>
          <a:prstGeom prst="rect">
            <a:avLst/>
          </a:prstGeom>
          <a:noFill/>
        </p:spPr>
        <p:txBody>
          <a:bodyPr wrap="none" rtlCol="0">
            <a:spAutoFit/>
          </a:bodyPr>
          <a:lstStyle/>
          <a:p>
            <a:pPr>
              <a:lnSpc>
                <a:spcPct val="90000"/>
              </a:lnSpc>
            </a:pPr>
            <a:r>
              <a:rPr lang="en-CA" sz="2400" dirty="0" err="1" smtClean="0">
                <a:solidFill>
                  <a:schemeClr val="tx1">
                    <a:lumMod val="65000"/>
                  </a:schemeClr>
                </a:solidFill>
              </a:rPr>
              <a:t>PyCon</a:t>
            </a:r>
            <a:r>
              <a:rPr lang="en-CA" sz="2400" dirty="0" smtClean="0">
                <a:solidFill>
                  <a:schemeClr val="tx1">
                    <a:lumMod val="65000"/>
                  </a:schemeClr>
                </a:solidFill>
              </a:rPr>
              <a:t> 2015 Montreal  - Andreas </a:t>
            </a:r>
            <a:r>
              <a:rPr lang="en-CA" sz="2400" dirty="0" err="1" smtClean="0">
                <a:solidFill>
                  <a:schemeClr val="tx1">
                    <a:lumMod val="65000"/>
                  </a:schemeClr>
                </a:solidFill>
              </a:rPr>
              <a:t>Dewes</a:t>
            </a:r>
            <a:r>
              <a:rPr lang="en-CA" sz="2400" dirty="0" smtClean="0">
                <a:solidFill>
                  <a:schemeClr val="tx1">
                    <a:lumMod val="65000"/>
                  </a:schemeClr>
                </a:solidFill>
              </a:rPr>
              <a:t> (@japh44)</a:t>
            </a:r>
            <a:endParaRPr lang="en-CA" sz="2400" dirty="0">
              <a:solidFill>
                <a:schemeClr val="tx1">
                  <a:lumMod val="65000"/>
                </a:schemeClr>
              </a:solidFill>
            </a:endParaRPr>
          </a:p>
        </p:txBody>
      </p:sp>
    </p:spTree>
    <p:extLst>
      <p:ext uri="{BB962C8B-B14F-4D97-AF65-F5344CB8AC3E}">
        <p14:creationId xmlns:p14="http://schemas.microsoft.com/office/powerpoint/2010/main" val="403435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3 - Verification</a:t>
            </a:r>
            <a:endParaRPr lang="en-CA" dirty="0"/>
          </a:p>
        </p:txBody>
      </p:sp>
      <p:pic>
        <p:nvPicPr>
          <p:cNvPr id="3" name="Picture 2"/>
          <p:cNvPicPr>
            <a:picLocks noChangeAspect="1"/>
          </p:cNvPicPr>
          <p:nvPr/>
        </p:nvPicPr>
        <p:blipFill>
          <a:blip r:embed="rId3"/>
          <a:stretch>
            <a:fillRect/>
          </a:stretch>
        </p:blipFill>
        <p:spPr>
          <a:xfrm>
            <a:off x="4222408" y="1772816"/>
            <a:ext cx="3744010" cy="4819347"/>
          </a:xfrm>
          <a:prstGeom prst="rect">
            <a:avLst/>
          </a:prstGeom>
        </p:spPr>
      </p:pic>
    </p:spTree>
    <p:extLst>
      <p:ext uri="{BB962C8B-B14F-4D97-AF65-F5344CB8AC3E}">
        <p14:creationId xmlns:p14="http://schemas.microsoft.com/office/powerpoint/2010/main" val="379078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6C182-D15F-4AEC-B360-6BFCCE021403}"/>
              </a:ext>
            </a:extLst>
          </p:cNvPr>
          <p:cNvSpPr>
            <a:spLocks noGrp="1"/>
          </p:cNvSpPr>
          <p:nvPr>
            <p:ph type="title"/>
          </p:nvPr>
        </p:nvSpPr>
        <p:spPr/>
        <p:txBody>
          <a:bodyPr/>
          <a:lstStyle/>
          <a:p>
            <a:r>
              <a:rPr lang="en-CA" dirty="0"/>
              <a:t>Step 3 - Verification</a:t>
            </a:r>
          </a:p>
        </p:txBody>
      </p:sp>
      <p:pic>
        <p:nvPicPr>
          <p:cNvPr id="4" name="Picture 3"/>
          <p:cNvPicPr>
            <a:picLocks noChangeAspect="1"/>
          </p:cNvPicPr>
          <p:nvPr/>
        </p:nvPicPr>
        <p:blipFill>
          <a:blip r:embed="rId3"/>
          <a:stretch>
            <a:fillRect/>
          </a:stretch>
        </p:blipFill>
        <p:spPr>
          <a:xfrm>
            <a:off x="2272448" y="1700808"/>
            <a:ext cx="7643929" cy="4717866"/>
          </a:xfrm>
          <a:prstGeom prst="rect">
            <a:avLst/>
          </a:prstGeom>
        </p:spPr>
      </p:pic>
      <p:sp>
        <p:nvSpPr>
          <p:cNvPr id="5" name="TextBox 4"/>
          <p:cNvSpPr txBox="1"/>
          <p:nvPr/>
        </p:nvSpPr>
        <p:spPr>
          <a:xfrm>
            <a:off x="5665501" y="6434209"/>
            <a:ext cx="6523324" cy="424732"/>
          </a:xfrm>
          <a:prstGeom prst="rect">
            <a:avLst/>
          </a:prstGeom>
          <a:noFill/>
        </p:spPr>
        <p:txBody>
          <a:bodyPr wrap="none" rtlCol="0">
            <a:spAutoFit/>
          </a:bodyPr>
          <a:lstStyle/>
          <a:p>
            <a:pPr>
              <a:lnSpc>
                <a:spcPct val="90000"/>
              </a:lnSpc>
            </a:pPr>
            <a:r>
              <a:rPr lang="en-CA" sz="2400" dirty="0" err="1" smtClean="0">
                <a:solidFill>
                  <a:schemeClr val="tx1">
                    <a:lumMod val="65000"/>
                  </a:schemeClr>
                </a:solidFill>
              </a:rPr>
              <a:t>PyCon</a:t>
            </a:r>
            <a:r>
              <a:rPr lang="en-CA" sz="2400" dirty="0" smtClean="0">
                <a:solidFill>
                  <a:schemeClr val="tx1">
                    <a:lumMod val="65000"/>
                  </a:schemeClr>
                </a:solidFill>
              </a:rPr>
              <a:t> 2015 Montreal  - Andreas </a:t>
            </a:r>
            <a:r>
              <a:rPr lang="en-CA" sz="2400" dirty="0" err="1" smtClean="0">
                <a:solidFill>
                  <a:schemeClr val="tx1">
                    <a:lumMod val="65000"/>
                  </a:schemeClr>
                </a:solidFill>
              </a:rPr>
              <a:t>Dewes</a:t>
            </a:r>
            <a:r>
              <a:rPr lang="en-CA" sz="2400" dirty="0" smtClean="0">
                <a:solidFill>
                  <a:schemeClr val="tx1">
                    <a:lumMod val="65000"/>
                  </a:schemeClr>
                </a:solidFill>
              </a:rPr>
              <a:t> (@japh44)</a:t>
            </a:r>
            <a:endParaRPr lang="en-CA" sz="2400" dirty="0">
              <a:solidFill>
                <a:schemeClr val="tx1">
                  <a:lumMod val="65000"/>
                </a:schemeClr>
              </a:solidFill>
            </a:endParaRPr>
          </a:p>
        </p:txBody>
      </p:sp>
    </p:spTree>
    <p:extLst>
      <p:ext uri="{BB962C8B-B14F-4D97-AF65-F5344CB8AC3E}">
        <p14:creationId xmlns:p14="http://schemas.microsoft.com/office/powerpoint/2010/main" val="265766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48093-3CDE-42AD-9608-C1ED24B01A39}"/>
              </a:ext>
            </a:extLst>
          </p:cNvPr>
          <p:cNvSpPr>
            <a:spLocks noGrp="1"/>
          </p:cNvSpPr>
          <p:nvPr>
            <p:ph type="title"/>
          </p:nvPr>
        </p:nvSpPr>
        <p:spPr/>
        <p:txBody>
          <a:bodyPr/>
          <a:lstStyle/>
          <a:p>
            <a:r>
              <a:rPr lang="en-CA" dirty="0"/>
              <a:t>Step 3 - Verification</a:t>
            </a:r>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413" y="2780928"/>
            <a:ext cx="6350000" cy="3429000"/>
          </a:xfrm>
          <a:prstGeom prst="rect">
            <a:avLst/>
          </a:prstGeom>
        </p:spPr>
      </p:pic>
      <p:sp>
        <p:nvSpPr>
          <p:cNvPr id="5" name="TextBox 4"/>
          <p:cNvSpPr txBox="1"/>
          <p:nvPr/>
        </p:nvSpPr>
        <p:spPr>
          <a:xfrm>
            <a:off x="4021377" y="1916832"/>
            <a:ext cx="4115229" cy="535531"/>
          </a:xfrm>
          <a:prstGeom prst="rect">
            <a:avLst/>
          </a:prstGeom>
          <a:noFill/>
        </p:spPr>
        <p:txBody>
          <a:bodyPr wrap="none" rtlCol="0">
            <a:spAutoFit/>
          </a:bodyPr>
          <a:lstStyle/>
          <a:p>
            <a:pPr>
              <a:lnSpc>
                <a:spcPct val="90000"/>
              </a:lnSpc>
            </a:pPr>
            <a:r>
              <a:rPr lang="en-CA" sz="3200" dirty="0" smtClean="0"/>
              <a:t>Control has a template </a:t>
            </a:r>
            <a:endParaRPr lang="en-CA" sz="3200" dirty="0"/>
          </a:p>
        </p:txBody>
      </p:sp>
    </p:spTree>
    <p:extLst>
      <p:ext uri="{BB962C8B-B14F-4D97-AF65-F5344CB8AC3E}">
        <p14:creationId xmlns:p14="http://schemas.microsoft.com/office/powerpoint/2010/main" val="3681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6C182-D15F-4AEC-B360-6BFCCE021403}"/>
              </a:ext>
            </a:extLst>
          </p:cNvPr>
          <p:cNvSpPr>
            <a:spLocks noGrp="1"/>
          </p:cNvSpPr>
          <p:nvPr>
            <p:ph type="title"/>
          </p:nvPr>
        </p:nvSpPr>
        <p:spPr/>
        <p:txBody>
          <a:bodyPr/>
          <a:lstStyle/>
          <a:p>
            <a:r>
              <a:rPr lang="en-CA" dirty="0"/>
              <a:t>Step 3 - Verification</a:t>
            </a:r>
          </a:p>
        </p:txBody>
      </p:sp>
      <p:pic>
        <p:nvPicPr>
          <p:cNvPr id="5" name="Picture 4"/>
          <p:cNvPicPr>
            <a:picLocks noChangeAspect="1"/>
          </p:cNvPicPr>
          <p:nvPr/>
        </p:nvPicPr>
        <p:blipFill>
          <a:blip r:embed="rId2"/>
          <a:stretch>
            <a:fillRect/>
          </a:stretch>
        </p:blipFill>
        <p:spPr>
          <a:xfrm>
            <a:off x="1971353" y="1916832"/>
            <a:ext cx="8246119" cy="4650270"/>
          </a:xfrm>
          <a:prstGeom prst="rect">
            <a:avLst/>
          </a:prstGeom>
        </p:spPr>
      </p:pic>
    </p:spTree>
    <p:extLst>
      <p:ext uri="{BB962C8B-B14F-4D97-AF65-F5344CB8AC3E}">
        <p14:creationId xmlns:p14="http://schemas.microsoft.com/office/powerpoint/2010/main" val="42891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06C182-D15F-4AEC-B360-6BFCCE021403}"/>
              </a:ext>
            </a:extLst>
          </p:cNvPr>
          <p:cNvSpPr>
            <a:spLocks noGrp="1"/>
          </p:cNvSpPr>
          <p:nvPr>
            <p:ph type="title"/>
          </p:nvPr>
        </p:nvSpPr>
        <p:spPr/>
        <p:txBody>
          <a:bodyPr/>
          <a:lstStyle/>
          <a:p>
            <a:r>
              <a:rPr lang="en-CA" dirty="0"/>
              <a:t>Step 3 - Verification</a:t>
            </a:r>
          </a:p>
        </p:txBody>
      </p:sp>
      <p:pic>
        <p:nvPicPr>
          <p:cNvPr id="5" name="Picture 4">
            <a:extLst>
              <a:ext uri="{FF2B5EF4-FFF2-40B4-BE49-F238E27FC236}">
                <a16:creationId xmlns:a16="http://schemas.microsoft.com/office/drawing/2014/main" xmlns="" id="{FC24D5AF-186D-48B4-B4C7-B218A5787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739812"/>
            <a:ext cx="8280919" cy="4726415"/>
          </a:xfrm>
          <a:prstGeom prst="rect">
            <a:avLst/>
          </a:prstGeom>
        </p:spPr>
      </p:pic>
    </p:spTree>
    <p:extLst>
      <p:ext uri="{BB962C8B-B14F-4D97-AF65-F5344CB8AC3E}">
        <p14:creationId xmlns:p14="http://schemas.microsoft.com/office/powerpoint/2010/main" val="10802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Before I begin</a:t>
            </a:r>
          </a:p>
        </p:txBody>
      </p:sp>
      <p:pic>
        <p:nvPicPr>
          <p:cNvPr id="2" name="Picture 1">
            <a:extLst>
              <a:ext uri="{FF2B5EF4-FFF2-40B4-BE49-F238E27FC236}">
                <a16:creationId xmlns:a16="http://schemas.microsoft.com/office/drawing/2014/main" xmlns="" id="{99EAB2F9-CC3D-475D-BDC3-C29523261FA3}"/>
              </a:ext>
            </a:extLst>
          </p:cNvPr>
          <p:cNvPicPr>
            <a:picLocks noChangeAspect="1"/>
          </p:cNvPicPr>
          <p:nvPr/>
        </p:nvPicPr>
        <p:blipFill>
          <a:blip r:embed="rId2"/>
          <a:stretch>
            <a:fillRect/>
          </a:stretch>
        </p:blipFill>
        <p:spPr>
          <a:xfrm>
            <a:off x="2656903" y="1916832"/>
            <a:ext cx="6875018" cy="4467676"/>
          </a:xfrm>
          <a:prstGeom prst="rect">
            <a:avLst/>
          </a:prstGeom>
        </p:spPr>
      </p:pic>
    </p:spTree>
    <p:extLst>
      <p:ext uri="{BB962C8B-B14F-4D97-AF65-F5344CB8AC3E}">
        <p14:creationId xmlns:p14="http://schemas.microsoft.com/office/powerpoint/2010/main" val="260060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01395-E3E6-4834-A569-5633E8997C69}"/>
              </a:ext>
            </a:extLst>
          </p:cNvPr>
          <p:cNvSpPr>
            <a:spLocks noGrp="1"/>
          </p:cNvSpPr>
          <p:nvPr>
            <p:ph type="title"/>
          </p:nvPr>
        </p:nvSpPr>
        <p:spPr/>
        <p:txBody>
          <a:bodyPr/>
          <a:lstStyle/>
          <a:p>
            <a:r>
              <a:rPr lang="en-CA" dirty="0"/>
              <a:t>Step 4 - Preprod Simulation Testing</a:t>
            </a:r>
          </a:p>
        </p:txBody>
      </p:sp>
      <p:pic>
        <p:nvPicPr>
          <p:cNvPr id="7" name="Picture 6">
            <a:extLst>
              <a:ext uri="{FF2B5EF4-FFF2-40B4-BE49-F238E27FC236}">
                <a16:creationId xmlns:a16="http://schemas.microsoft.com/office/drawing/2014/main" xmlns="" id="{B7F28F68-0EB9-42F1-B609-7054C402D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856" y="1751870"/>
            <a:ext cx="9061916" cy="4781796"/>
          </a:xfrm>
          <a:prstGeom prst="rect">
            <a:avLst/>
          </a:prstGeom>
        </p:spPr>
      </p:pic>
    </p:spTree>
    <p:extLst>
      <p:ext uri="{BB962C8B-B14F-4D97-AF65-F5344CB8AC3E}">
        <p14:creationId xmlns:p14="http://schemas.microsoft.com/office/powerpoint/2010/main" val="40495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01395-E3E6-4834-A569-5633E8997C69}"/>
              </a:ext>
            </a:extLst>
          </p:cNvPr>
          <p:cNvSpPr>
            <a:spLocks noGrp="1"/>
          </p:cNvSpPr>
          <p:nvPr>
            <p:ph type="title"/>
          </p:nvPr>
        </p:nvSpPr>
        <p:spPr/>
        <p:txBody>
          <a:bodyPr/>
          <a:lstStyle/>
          <a:p>
            <a:r>
              <a:rPr lang="en-CA" dirty="0"/>
              <a:t>Step 4 - Preprod Simulation Testing</a:t>
            </a:r>
          </a:p>
        </p:txBody>
      </p:sp>
      <p:sp>
        <p:nvSpPr>
          <p:cNvPr id="3" name="Content Placeholder 2">
            <a:extLst>
              <a:ext uri="{FF2B5EF4-FFF2-40B4-BE49-F238E27FC236}">
                <a16:creationId xmlns:a16="http://schemas.microsoft.com/office/drawing/2014/main" xmlns="" id="{E21ABCD8-54F9-4E00-AE67-F232A3772F02}"/>
              </a:ext>
            </a:extLst>
          </p:cNvPr>
          <p:cNvSpPr>
            <a:spLocks noGrp="1"/>
          </p:cNvSpPr>
          <p:nvPr>
            <p:ph idx="1"/>
          </p:nvPr>
        </p:nvSpPr>
        <p:spPr>
          <a:xfrm>
            <a:off x="2116225" y="3793165"/>
            <a:ext cx="7956374" cy="1152128"/>
          </a:xfrm>
        </p:spPr>
        <p:txBody>
          <a:bodyPr>
            <a:normAutofit/>
          </a:bodyPr>
          <a:lstStyle/>
          <a:p>
            <a:pPr marL="0" indent="0" algn="ctr">
              <a:buNone/>
            </a:pPr>
            <a:r>
              <a:rPr lang="en-CA" sz="5400" dirty="0"/>
              <a:t>Segregated </a:t>
            </a:r>
            <a:r>
              <a:rPr lang="en-CA" sz="5400" dirty="0" smtClean="0"/>
              <a:t>environments</a:t>
            </a:r>
            <a:endParaRPr lang="en-CA" sz="5400" dirty="0"/>
          </a:p>
        </p:txBody>
      </p:sp>
      <p:pic>
        <p:nvPicPr>
          <p:cNvPr id="4" name="Picture 3"/>
          <p:cNvPicPr>
            <a:picLocks noChangeAspect="1"/>
          </p:cNvPicPr>
          <p:nvPr/>
        </p:nvPicPr>
        <p:blipFill>
          <a:blip r:embed="rId2"/>
          <a:stretch>
            <a:fillRect/>
          </a:stretch>
        </p:blipFill>
        <p:spPr>
          <a:xfrm>
            <a:off x="4544417" y="1888661"/>
            <a:ext cx="3099991" cy="1311243"/>
          </a:xfrm>
          <a:prstGeom prst="rect">
            <a:avLst/>
          </a:prstGeom>
        </p:spPr>
      </p:pic>
    </p:spTree>
    <p:extLst>
      <p:ext uri="{BB962C8B-B14F-4D97-AF65-F5344CB8AC3E}">
        <p14:creationId xmlns:p14="http://schemas.microsoft.com/office/powerpoint/2010/main" val="352917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01395-E3E6-4834-A569-5633E8997C69}"/>
              </a:ext>
            </a:extLst>
          </p:cNvPr>
          <p:cNvSpPr>
            <a:spLocks noGrp="1"/>
          </p:cNvSpPr>
          <p:nvPr>
            <p:ph type="title"/>
          </p:nvPr>
        </p:nvSpPr>
        <p:spPr/>
        <p:txBody>
          <a:bodyPr/>
          <a:lstStyle/>
          <a:p>
            <a:r>
              <a:rPr lang="en-CA" dirty="0"/>
              <a:t>Step 4 - Preprod Simulation Testing</a:t>
            </a:r>
          </a:p>
        </p:txBody>
      </p:sp>
      <p:pic>
        <p:nvPicPr>
          <p:cNvPr id="7" name="Picture 6">
            <a:extLst>
              <a:ext uri="{FF2B5EF4-FFF2-40B4-BE49-F238E27FC236}">
                <a16:creationId xmlns:a16="http://schemas.microsoft.com/office/drawing/2014/main" xmlns="" id="{F9A60910-E169-4A67-8615-1EA7C5BCD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067" y="1776673"/>
            <a:ext cx="9540550" cy="4806689"/>
          </a:xfrm>
          <a:prstGeom prst="rect">
            <a:avLst/>
          </a:prstGeom>
        </p:spPr>
      </p:pic>
    </p:spTree>
    <p:extLst>
      <p:ext uri="{BB962C8B-B14F-4D97-AF65-F5344CB8AC3E}">
        <p14:creationId xmlns:p14="http://schemas.microsoft.com/office/powerpoint/2010/main" val="84743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01395-E3E6-4834-A569-5633E8997C69}"/>
              </a:ext>
            </a:extLst>
          </p:cNvPr>
          <p:cNvSpPr>
            <a:spLocks noGrp="1"/>
          </p:cNvSpPr>
          <p:nvPr>
            <p:ph type="title"/>
          </p:nvPr>
        </p:nvSpPr>
        <p:spPr/>
        <p:txBody>
          <a:bodyPr/>
          <a:lstStyle/>
          <a:p>
            <a:r>
              <a:rPr lang="en-CA" dirty="0"/>
              <a:t>Step 4 - Preprod Simulation Testing</a:t>
            </a:r>
          </a:p>
        </p:txBody>
      </p:sp>
      <p:pic>
        <p:nvPicPr>
          <p:cNvPr id="4" name="Picture 3">
            <a:extLst>
              <a:ext uri="{FF2B5EF4-FFF2-40B4-BE49-F238E27FC236}">
                <a16:creationId xmlns:a16="http://schemas.microsoft.com/office/drawing/2014/main" xmlns="" id="{ADCAB9DB-59DC-4ED2-AE17-7DD3946E4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4" y="2348880"/>
            <a:ext cx="10058400" cy="3305175"/>
          </a:xfrm>
          <a:prstGeom prst="rect">
            <a:avLst/>
          </a:prstGeom>
        </p:spPr>
      </p:pic>
    </p:spTree>
    <p:extLst>
      <p:ext uri="{BB962C8B-B14F-4D97-AF65-F5344CB8AC3E}">
        <p14:creationId xmlns:p14="http://schemas.microsoft.com/office/powerpoint/2010/main" val="241296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37164-A65C-4CC5-9561-3529722E121E}"/>
              </a:ext>
            </a:extLst>
          </p:cNvPr>
          <p:cNvSpPr>
            <a:spLocks noGrp="1"/>
          </p:cNvSpPr>
          <p:nvPr>
            <p:ph type="title"/>
          </p:nvPr>
        </p:nvSpPr>
        <p:spPr/>
        <p:txBody>
          <a:bodyPr/>
          <a:lstStyle/>
          <a:p>
            <a:r>
              <a:rPr lang="en-CA" dirty="0"/>
              <a:t>Step 5 - Release</a:t>
            </a:r>
          </a:p>
        </p:txBody>
      </p:sp>
      <p:pic>
        <p:nvPicPr>
          <p:cNvPr id="5" name="Picture 4">
            <a:extLst>
              <a:ext uri="{FF2B5EF4-FFF2-40B4-BE49-F238E27FC236}">
                <a16:creationId xmlns:a16="http://schemas.microsoft.com/office/drawing/2014/main" xmlns="" id="{29ACC97E-9715-400A-B54D-3F4EC365F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96" y="1781688"/>
            <a:ext cx="9061916" cy="4781796"/>
          </a:xfrm>
          <a:prstGeom prst="rect">
            <a:avLst/>
          </a:prstGeom>
        </p:spPr>
      </p:pic>
    </p:spTree>
    <p:extLst>
      <p:ext uri="{BB962C8B-B14F-4D97-AF65-F5344CB8AC3E}">
        <p14:creationId xmlns:p14="http://schemas.microsoft.com/office/powerpoint/2010/main" val="249676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37164-A65C-4CC5-9561-3529722E121E}"/>
              </a:ext>
            </a:extLst>
          </p:cNvPr>
          <p:cNvSpPr>
            <a:spLocks noGrp="1"/>
          </p:cNvSpPr>
          <p:nvPr>
            <p:ph type="title"/>
          </p:nvPr>
        </p:nvSpPr>
        <p:spPr/>
        <p:txBody>
          <a:bodyPr/>
          <a:lstStyle/>
          <a:p>
            <a:r>
              <a:rPr lang="en-CA" dirty="0"/>
              <a:t>Step 5 - Release</a:t>
            </a:r>
          </a:p>
        </p:txBody>
      </p:sp>
      <p:sp>
        <p:nvSpPr>
          <p:cNvPr id="3" name="Rectangle 2"/>
          <p:cNvSpPr/>
          <p:nvPr/>
        </p:nvSpPr>
        <p:spPr>
          <a:xfrm>
            <a:off x="2133972" y="2204864"/>
            <a:ext cx="7605159" cy="2308324"/>
          </a:xfrm>
          <a:prstGeom prst="rect">
            <a:avLst/>
          </a:prstGeom>
        </p:spPr>
        <p:txBody>
          <a:bodyPr wrap="none">
            <a:spAutoFit/>
          </a:bodyPr>
          <a:lstStyle/>
          <a:p>
            <a:pPr marL="914400" indent="-914400">
              <a:buFont typeface="+mj-lt"/>
              <a:buAutoNum type="arabicPeriod"/>
            </a:pPr>
            <a:r>
              <a:rPr lang="en-CA" sz="4800" dirty="0" smtClean="0"/>
              <a:t>Production Deployment </a:t>
            </a:r>
          </a:p>
          <a:p>
            <a:pPr marL="914400" indent="-914400">
              <a:buFont typeface="+mj-lt"/>
              <a:buAutoNum type="arabicPeriod"/>
            </a:pPr>
            <a:r>
              <a:rPr lang="en-CA" sz="4800" dirty="0"/>
              <a:t>P</a:t>
            </a:r>
            <a:r>
              <a:rPr lang="en-CA" sz="4800" dirty="0" smtClean="0"/>
              <a:t>ost-production activities</a:t>
            </a:r>
          </a:p>
          <a:p>
            <a:pPr marL="914400" indent="-914400">
              <a:buFont typeface="+mj-lt"/>
              <a:buAutoNum type="arabicPeriod"/>
            </a:pPr>
            <a:r>
              <a:rPr lang="en-CA" sz="4800" dirty="0" smtClean="0"/>
              <a:t>Maintenance &amp; Support</a:t>
            </a:r>
          </a:p>
        </p:txBody>
      </p:sp>
      <p:sp>
        <p:nvSpPr>
          <p:cNvPr id="6" name="Rectangle 5"/>
          <p:cNvSpPr/>
          <p:nvPr/>
        </p:nvSpPr>
        <p:spPr>
          <a:xfrm>
            <a:off x="2566020" y="5007153"/>
            <a:ext cx="9190336" cy="830997"/>
          </a:xfrm>
          <a:prstGeom prst="rect">
            <a:avLst/>
          </a:prstGeom>
        </p:spPr>
        <p:txBody>
          <a:bodyPr wrap="none">
            <a:spAutoFit/>
          </a:bodyPr>
          <a:lstStyle/>
          <a:p>
            <a:r>
              <a:rPr lang="en-CA" sz="4800" dirty="0">
                <a:solidFill>
                  <a:srgbClr val="FFFF00"/>
                </a:solidFill>
              </a:rPr>
              <a:t>obtaining feedback from end-users</a:t>
            </a:r>
            <a:r>
              <a:rPr lang="en-CA" sz="4800" dirty="0" smtClean="0">
                <a:solidFill>
                  <a:srgbClr val="FFFF00"/>
                </a:solidFill>
              </a:rPr>
              <a:t> </a:t>
            </a:r>
          </a:p>
        </p:txBody>
      </p:sp>
    </p:spTree>
    <p:extLst>
      <p:ext uri="{BB962C8B-B14F-4D97-AF65-F5344CB8AC3E}">
        <p14:creationId xmlns:p14="http://schemas.microsoft.com/office/powerpoint/2010/main" val="340346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37164-A65C-4CC5-9561-3529722E121E}"/>
              </a:ext>
            </a:extLst>
          </p:cNvPr>
          <p:cNvSpPr>
            <a:spLocks noGrp="1"/>
          </p:cNvSpPr>
          <p:nvPr>
            <p:ph type="title"/>
          </p:nvPr>
        </p:nvSpPr>
        <p:spPr/>
        <p:txBody>
          <a:bodyPr/>
          <a:lstStyle/>
          <a:p>
            <a:r>
              <a:rPr lang="en-CA" dirty="0"/>
              <a:t>Step 5 - Release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913" y="2636912"/>
            <a:ext cx="9525000" cy="2990850"/>
          </a:xfrm>
          <a:prstGeom prst="rect">
            <a:avLst/>
          </a:prstGeom>
        </p:spPr>
      </p:pic>
    </p:spTree>
    <p:extLst>
      <p:ext uri="{BB962C8B-B14F-4D97-AF65-F5344CB8AC3E}">
        <p14:creationId xmlns:p14="http://schemas.microsoft.com/office/powerpoint/2010/main" val="115053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652FBE-FAF8-4E01-96F5-68EA8E27CAA2}"/>
              </a:ext>
            </a:extLst>
          </p:cNvPr>
          <p:cNvSpPr>
            <a:spLocks noGrp="1"/>
          </p:cNvSpPr>
          <p:nvPr>
            <p:ph type="title"/>
          </p:nvPr>
        </p:nvSpPr>
        <p:spPr/>
        <p:txBody>
          <a:bodyPr/>
          <a:lstStyle/>
          <a:p>
            <a:r>
              <a:rPr lang="en-CA" dirty="0"/>
              <a:t>Step 6 - Configuration </a:t>
            </a:r>
          </a:p>
        </p:txBody>
      </p:sp>
      <p:pic>
        <p:nvPicPr>
          <p:cNvPr id="5" name="Picture 4">
            <a:extLst>
              <a:ext uri="{FF2B5EF4-FFF2-40B4-BE49-F238E27FC236}">
                <a16:creationId xmlns:a16="http://schemas.microsoft.com/office/drawing/2014/main" xmlns="" id="{493E4B28-22C8-4CC1-930B-8FA8B9C5C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4" y="1776617"/>
            <a:ext cx="9061916" cy="4781796"/>
          </a:xfrm>
          <a:prstGeom prst="rect">
            <a:avLst/>
          </a:prstGeom>
        </p:spPr>
      </p:pic>
    </p:spTree>
    <p:extLst>
      <p:ext uri="{BB962C8B-B14F-4D97-AF65-F5344CB8AC3E}">
        <p14:creationId xmlns:p14="http://schemas.microsoft.com/office/powerpoint/2010/main" val="31526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652FBE-FAF8-4E01-96F5-68EA8E27CAA2}"/>
              </a:ext>
            </a:extLst>
          </p:cNvPr>
          <p:cNvSpPr>
            <a:spLocks noGrp="1"/>
          </p:cNvSpPr>
          <p:nvPr>
            <p:ph type="title"/>
          </p:nvPr>
        </p:nvSpPr>
        <p:spPr/>
        <p:txBody>
          <a:bodyPr/>
          <a:lstStyle/>
          <a:p>
            <a:r>
              <a:rPr lang="en-CA" dirty="0"/>
              <a:t>Step 6 - Configuration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163" y="1844824"/>
            <a:ext cx="4762500" cy="4762500"/>
          </a:xfrm>
          <a:prstGeom prst="rect">
            <a:avLst/>
          </a:prstGeom>
        </p:spPr>
      </p:pic>
    </p:spTree>
    <p:extLst>
      <p:ext uri="{BB962C8B-B14F-4D97-AF65-F5344CB8AC3E}">
        <p14:creationId xmlns:p14="http://schemas.microsoft.com/office/powerpoint/2010/main" val="131808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0A823D-9002-43A1-BEA6-D402C646A696}"/>
              </a:ext>
            </a:extLst>
          </p:cNvPr>
          <p:cNvSpPr>
            <a:spLocks noGrp="1"/>
          </p:cNvSpPr>
          <p:nvPr>
            <p:ph type="title"/>
          </p:nvPr>
        </p:nvSpPr>
        <p:spPr/>
        <p:txBody>
          <a:bodyPr/>
          <a:lstStyle/>
          <a:p>
            <a:r>
              <a:rPr lang="en-CA" dirty="0"/>
              <a:t>Step 7 - Detection</a:t>
            </a:r>
          </a:p>
        </p:txBody>
      </p:sp>
      <p:pic>
        <p:nvPicPr>
          <p:cNvPr id="5" name="Picture 4">
            <a:extLst>
              <a:ext uri="{FF2B5EF4-FFF2-40B4-BE49-F238E27FC236}">
                <a16:creationId xmlns:a16="http://schemas.microsoft.com/office/drawing/2014/main" xmlns="" id="{C30D6E23-7B26-49EC-827A-4353BFE90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4" y="1801566"/>
            <a:ext cx="9061916" cy="4781796"/>
          </a:xfrm>
          <a:prstGeom prst="rect">
            <a:avLst/>
          </a:prstGeom>
        </p:spPr>
      </p:pic>
    </p:spTree>
    <p:extLst>
      <p:ext uri="{BB962C8B-B14F-4D97-AF65-F5344CB8AC3E}">
        <p14:creationId xmlns:p14="http://schemas.microsoft.com/office/powerpoint/2010/main" val="242152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My Spiel</a:t>
            </a:r>
            <a:endParaRPr lang="en-US" dirty="0"/>
          </a:p>
        </p:txBody>
      </p:sp>
      <p:sp>
        <p:nvSpPr>
          <p:cNvPr id="5" name="Content Placeholder 2">
            <a:extLst>
              <a:ext uri="{FF2B5EF4-FFF2-40B4-BE49-F238E27FC236}">
                <a16:creationId xmlns:a16="http://schemas.microsoft.com/office/drawing/2014/main" xmlns="" id="{95A081D1-B33D-43ED-B4AB-46FDA842E695}"/>
              </a:ext>
            </a:extLst>
          </p:cNvPr>
          <p:cNvSpPr>
            <a:spLocks noGrp="1"/>
          </p:cNvSpPr>
          <p:nvPr>
            <p:ph idx="1"/>
          </p:nvPr>
        </p:nvSpPr>
        <p:spPr>
          <a:xfrm>
            <a:off x="836613" y="2708920"/>
            <a:ext cx="10515600" cy="1891407"/>
          </a:xfrm>
        </p:spPr>
        <p:txBody>
          <a:bodyPr>
            <a:normAutofit/>
          </a:bodyPr>
          <a:lstStyle/>
          <a:p>
            <a:pPr marL="777240" lvl="3" indent="0">
              <a:buNone/>
            </a:pPr>
            <a:r>
              <a:rPr lang="en-CA" sz="2400" dirty="0"/>
              <a:t> "I was working on improving OpenSSL and submitted numerous bug fixes and added new features. In one of the new features, unfortunately, I missed validating a variable containing a length</a:t>
            </a:r>
            <a:r>
              <a:rPr lang="en-CA" sz="2400" dirty="0" smtClean="0"/>
              <a:t>.“</a:t>
            </a:r>
          </a:p>
          <a:p>
            <a:pPr marL="777240" lvl="3" indent="0" algn="r">
              <a:buNone/>
            </a:pPr>
            <a:r>
              <a:rPr lang="en-CA" sz="2400" dirty="0"/>
              <a:t>Robin </a:t>
            </a:r>
            <a:r>
              <a:rPr lang="en-CA" sz="2400" dirty="0" err="1" smtClean="0"/>
              <a:t>Seggelmann</a:t>
            </a:r>
            <a:endParaRPr lang="en-US" sz="2400" dirty="0"/>
          </a:p>
        </p:txBody>
      </p:sp>
    </p:spTree>
    <p:extLst>
      <p:ext uri="{BB962C8B-B14F-4D97-AF65-F5344CB8AC3E}">
        <p14:creationId xmlns:p14="http://schemas.microsoft.com/office/powerpoint/2010/main" val="5083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0A823D-9002-43A1-BEA6-D402C646A696}"/>
              </a:ext>
            </a:extLst>
          </p:cNvPr>
          <p:cNvSpPr>
            <a:spLocks noGrp="1"/>
          </p:cNvSpPr>
          <p:nvPr>
            <p:ph type="title"/>
          </p:nvPr>
        </p:nvSpPr>
        <p:spPr/>
        <p:txBody>
          <a:bodyPr/>
          <a:lstStyle/>
          <a:p>
            <a:r>
              <a:rPr lang="en-CA" dirty="0"/>
              <a:t>Step 7 - Detection</a:t>
            </a:r>
          </a:p>
        </p:txBody>
      </p:sp>
      <p:pic>
        <p:nvPicPr>
          <p:cNvPr id="4" name="Picture 3">
            <a:extLst>
              <a:ext uri="{FF2B5EF4-FFF2-40B4-BE49-F238E27FC236}">
                <a16:creationId xmlns:a16="http://schemas.microsoft.com/office/drawing/2014/main" xmlns="" id="{5A25190D-6D94-4E8C-9C18-D31651247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772816"/>
            <a:ext cx="8064896" cy="4869368"/>
          </a:xfrm>
          <a:prstGeom prst="rect">
            <a:avLst/>
          </a:prstGeom>
        </p:spPr>
      </p:pic>
    </p:spTree>
    <p:extLst>
      <p:ext uri="{BB962C8B-B14F-4D97-AF65-F5344CB8AC3E}">
        <p14:creationId xmlns:p14="http://schemas.microsoft.com/office/powerpoint/2010/main" val="384030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5EC9F1-7AF3-4933-B441-D426EC36A28F}"/>
              </a:ext>
            </a:extLst>
          </p:cNvPr>
          <p:cNvSpPr>
            <a:spLocks noGrp="1"/>
          </p:cNvSpPr>
          <p:nvPr>
            <p:ph type="title"/>
          </p:nvPr>
        </p:nvSpPr>
        <p:spPr/>
        <p:txBody>
          <a:bodyPr/>
          <a:lstStyle/>
          <a:p>
            <a:r>
              <a:rPr lang="en-CA" dirty="0"/>
              <a:t>Step 8 - Respond</a:t>
            </a:r>
          </a:p>
        </p:txBody>
      </p:sp>
      <p:pic>
        <p:nvPicPr>
          <p:cNvPr id="5" name="Picture 4">
            <a:extLst>
              <a:ext uri="{FF2B5EF4-FFF2-40B4-BE49-F238E27FC236}">
                <a16:creationId xmlns:a16="http://schemas.microsoft.com/office/drawing/2014/main" xmlns="" id="{40F9DC48-E8EE-4413-915E-9137D1ED6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96" y="1801566"/>
            <a:ext cx="9061916" cy="4781796"/>
          </a:xfrm>
          <a:prstGeom prst="rect">
            <a:avLst/>
          </a:prstGeom>
        </p:spPr>
      </p:pic>
    </p:spTree>
    <p:extLst>
      <p:ext uri="{BB962C8B-B14F-4D97-AF65-F5344CB8AC3E}">
        <p14:creationId xmlns:p14="http://schemas.microsoft.com/office/powerpoint/2010/main" val="427418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5EC9F1-7AF3-4933-B441-D426EC36A28F}"/>
              </a:ext>
            </a:extLst>
          </p:cNvPr>
          <p:cNvSpPr>
            <a:spLocks noGrp="1"/>
          </p:cNvSpPr>
          <p:nvPr>
            <p:ph type="title"/>
          </p:nvPr>
        </p:nvSpPr>
        <p:spPr/>
        <p:txBody>
          <a:bodyPr/>
          <a:lstStyle/>
          <a:p>
            <a:r>
              <a:rPr lang="en-CA" dirty="0"/>
              <a:t>Step 8 - Respond</a:t>
            </a:r>
          </a:p>
        </p:txBody>
      </p:sp>
      <p:pic>
        <p:nvPicPr>
          <p:cNvPr id="7" name="Picture 6">
            <a:extLst>
              <a:ext uri="{FF2B5EF4-FFF2-40B4-BE49-F238E27FC236}">
                <a16:creationId xmlns:a16="http://schemas.microsoft.com/office/drawing/2014/main" xmlns="" id="{10D936AD-12C9-4BE1-9AD1-E4436902F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4" y="1844824"/>
            <a:ext cx="8892478" cy="4930851"/>
          </a:xfrm>
          <a:prstGeom prst="rect">
            <a:avLst/>
          </a:prstGeom>
        </p:spPr>
      </p:pic>
    </p:spTree>
    <p:extLst>
      <p:ext uri="{BB962C8B-B14F-4D97-AF65-F5344CB8AC3E}">
        <p14:creationId xmlns:p14="http://schemas.microsoft.com/office/powerpoint/2010/main" val="174078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C4167D-08C8-4AD0-B561-215B33B9AA41}"/>
              </a:ext>
            </a:extLst>
          </p:cNvPr>
          <p:cNvSpPr>
            <a:spLocks noGrp="1"/>
          </p:cNvSpPr>
          <p:nvPr>
            <p:ph type="title"/>
          </p:nvPr>
        </p:nvSpPr>
        <p:spPr/>
        <p:txBody>
          <a:bodyPr/>
          <a:lstStyle/>
          <a:p>
            <a:r>
              <a:rPr lang="en-CA" dirty="0"/>
              <a:t>Step 9 - Predict</a:t>
            </a:r>
          </a:p>
        </p:txBody>
      </p:sp>
      <p:pic>
        <p:nvPicPr>
          <p:cNvPr id="5" name="Picture 4">
            <a:extLst>
              <a:ext uri="{FF2B5EF4-FFF2-40B4-BE49-F238E27FC236}">
                <a16:creationId xmlns:a16="http://schemas.microsoft.com/office/drawing/2014/main" xmlns="" id="{40F29F9D-0CAA-4956-995C-B13665424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54" y="1801566"/>
            <a:ext cx="9061916" cy="4781796"/>
          </a:xfrm>
          <a:prstGeom prst="rect">
            <a:avLst/>
          </a:prstGeom>
        </p:spPr>
      </p:pic>
    </p:spTree>
    <p:extLst>
      <p:ext uri="{BB962C8B-B14F-4D97-AF65-F5344CB8AC3E}">
        <p14:creationId xmlns:p14="http://schemas.microsoft.com/office/powerpoint/2010/main" val="426355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C4167D-08C8-4AD0-B561-215B33B9AA41}"/>
              </a:ext>
            </a:extLst>
          </p:cNvPr>
          <p:cNvSpPr>
            <a:spLocks noGrp="1"/>
          </p:cNvSpPr>
          <p:nvPr>
            <p:ph type="title"/>
          </p:nvPr>
        </p:nvSpPr>
        <p:spPr/>
        <p:txBody>
          <a:bodyPr/>
          <a:lstStyle/>
          <a:p>
            <a:r>
              <a:rPr lang="en-CA" dirty="0"/>
              <a:t>Step 9 - Predict</a:t>
            </a:r>
          </a:p>
        </p:txBody>
      </p:sp>
      <p:pic>
        <p:nvPicPr>
          <p:cNvPr id="3" name="Picture 2"/>
          <p:cNvPicPr>
            <a:picLocks noChangeAspect="1"/>
          </p:cNvPicPr>
          <p:nvPr/>
        </p:nvPicPr>
        <p:blipFill>
          <a:blip r:embed="rId2"/>
          <a:stretch>
            <a:fillRect/>
          </a:stretch>
        </p:blipFill>
        <p:spPr>
          <a:xfrm>
            <a:off x="2530017" y="1772816"/>
            <a:ext cx="7128792" cy="4824065"/>
          </a:xfrm>
          <a:prstGeom prst="rect">
            <a:avLst/>
          </a:prstGeom>
        </p:spPr>
      </p:pic>
    </p:spTree>
    <p:extLst>
      <p:ext uri="{BB962C8B-B14F-4D97-AF65-F5344CB8AC3E}">
        <p14:creationId xmlns:p14="http://schemas.microsoft.com/office/powerpoint/2010/main" val="379957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0A823D-9002-43A1-BEA6-D402C646A696}"/>
              </a:ext>
            </a:extLst>
          </p:cNvPr>
          <p:cNvSpPr>
            <a:spLocks noGrp="1"/>
          </p:cNvSpPr>
          <p:nvPr>
            <p:ph type="title"/>
          </p:nvPr>
        </p:nvSpPr>
        <p:spPr/>
        <p:txBody>
          <a:bodyPr/>
          <a:lstStyle/>
          <a:p>
            <a:r>
              <a:rPr lang="en-CA" dirty="0"/>
              <a:t>Step 9 - Predict</a:t>
            </a:r>
          </a:p>
        </p:txBody>
      </p:sp>
      <p:pic>
        <p:nvPicPr>
          <p:cNvPr id="4" name="Picture 3">
            <a:extLst>
              <a:ext uri="{FF2B5EF4-FFF2-40B4-BE49-F238E27FC236}">
                <a16:creationId xmlns:a16="http://schemas.microsoft.com/office/drawing/2014/main" xmlns="" id="{5A25190D-6D94-4E8C-9C18-D31651247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772816"/>
            <a:ext cx="8064896" cy="4869368"/>
          </a:xfrm>
          <a:prstGeom prst="rect">
            <a:avLst/>
          </a:prstGeom>
        </p:spPr>
      </p:pic>
    </p:spTree>
    <p:extLst>
      <p:ext uri="{BB962C8B-B14F-4D97-AF65-F5344CB8AC3E}">
        <p14:creationId xmlns:p14="http://schemas.microsoft.com/office/powerpoint/2010/main" val="2433328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C4167D-08C8-4AD0-B561-215B33B9AA41}"/>
              </a:ext>
            </a:extLst>
          </p:cNvPr>
          <p:cNvSpPr>
            <a:spLocks noGrp="1"/>
          </p:cNvSpPr>
          <p:nvPr>
            <p:ph type="title"/>
          </p:nvPr>
        </p:nvSpPr>
        <p:spPr/>
        <p:txBody>
          <a:bodyPr/>
          <a:lstStyle/>
          <a:p>
            <a:r>
              <a:rPr lang="en-CA" dirty="0"/>
              <a:t>Step 9 - Predict</a:t>
            </a:r>
          </a:p>
        </p:txBody>
      </p:sp>
      <p:pic>
        <p:nvPicPr>
          <p:cNvPr id="5" name="Picture 4">
            <a:extLst>
              <a:ext uri="{FF2B5EF4-FFF2-40B4-BE49-F238E27FC236}">
                <a16:creationId xmlns:a16="http://schemas.microsoft.com/office/drawing/2014/main" xmlns="" id="{A4740906-E03D-4A10-80DB-662B4BE37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71" y="1772816"/>
            <a:ext cx="7887509" cy="4772362"/>
          </a:xfrm>
          <a:prstGeom prst="rect">
            <a:avLst/>
          </a:prstGeom>
        </p:spPr>
      </p:pic>
    </p:spTree>
    <p:extLst>
      <p:ext uri="{BB962C8B-B14F-4D97-AF65-F5344CB8AC3E}">
        <p14:creationId xmlns:p14="http://schemas.microsoft.com/office/powerpoint/2010/main" val="32547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C76CA-9CC7-4F4C-9BF6-412E3CEE2ECF}"/>
              </a:ext>
            </a:extLst>
          </p:cNvPr>
          <p:cNvSpPr>
            <a:spLocks noGrp="1"/>
          </p:cNvSpPr>
          <p:nvPr>
            <p:ph type="title"/>
          </p:nvPr>
        </p:nvSpPr>
        <p:spPr/>
        <p:txBody>
          <a:bodyPr/>
          <a:lstStyle/>
          <a:p>
            <a:r>
              <a:rPr lang="en-CA" dirty="0"/>
              <a:t>Step 10 - Adapt </a:t>
            </a:r>
          </a:p>
        </p:txBody>
      </p:sp>
      <p:pic>
        <p:nvPicPr>
          <p:cNvPr id="5" name="Picture 4">
            <a:extLst>
              <a:ext uri="{FF2B5EF4-FFF2-40B4-BE49-F238E27FC236}">
                <a16:creationId xmlns:a16="http://schemas.microsoft.com/office/drawing/2014/main" xmlns="" id="{12429172-2A6F-414C-B23E-36B88C55D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454" y="1804203"/>
            <a:ext cx="9061916" cy="4781796"/>
          </a:xfrm>
          <a:prstGeom prst="rect">
            <a:avLst/>
          </a:prstGeom>
        </p:spPr>
      </p:pic>
    </p:spTree>
    <p:extLst>
      <p:ext uri="{BB962C8B-B14F-4D97-AF65-F5344CB8AC3E}">
        <p14:creationId xmlns:p14="http://schemas.microsoft.com/office/powerpoint/2010/main" val="211391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C76CA-9CC7-4F4C-9BF6-412E3CEE2ECF}"/>
              </a:ext>
            </a:extLst>
          </p:cNvPr>
          <p:cNvSpPr>
            <a:spLocks noGrp="1"/>
          </p:cNvSpPr>
          <p:nvPr>
            <p:ph type="title"/>
          </p:nvPr>
        </p:nvSpPr>
        <p:spPr/>
        <p:txBody>
          <a:bodyPr/>
          <a:lstStyle/>
          <a:p>
            <a:r>
              <a:rPr lang="en-CA" dirty="0"/>
              <a:t>Step 10 - Adapt </a:t>
            </a:r>
          </a:p>
        </p:txBody>
      </p:sp>
      <p:pic>
        <p:nvPicPr>
          <p:cNvPr id="3" name="Picture 2"/>
          <p:cNvPicPr>
            <a:picLocks noChangeAspect="1"/>
          </p:cNvPicPr>
          <p:nvPr/>
        </p:nvPicPr>
        <p:blipFill>
          <a:blip r:embed="rId3"/>
          <a:stretch>
            <a:fillRect/>
          </a:stretch>
        </p:blipFill>
        <p:spPr>
          <a:xfrm>
            <a:off x="2742483" y="2348880"/>
            <a:ext cx="6703859" cy="3309714"/>
          </a:xfrm>
          <a:prstGeom prst="rect">
            <a:avLst/>
          </a:prstGeom>
        </p:spPr>
      </p:pic>
    </p:spTree>
    <p:extLst>
      <p:ext uri="{BB962C8B-B14F-4D97-AF65-F5344CB8AC3E}">
        <p14:creationId xmlns:p14="http://schemas.microsoft.com/office/powerpoint/2010/main" val="158199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C76CA-9CC7-4F4C-9BF6-412E3CEE2ECF}"/>
              </a:ext>
            </a:extLst>
          </p:cNvPr>
          <p:cNvSpPr>
            <a:spLocks noGrp="1"/>
          </p:cNvSpPr>
          <p:nvPr>
            <p:ph type="title"/>
          </p:nvPr>
        </p:nvSpPr>
        <p:spPr/>
        <p:txBody>
          <a:bodyPr/>
          <a:lstStyle/>
          <a:p>
            <a:r>
              <a:rPr lang="en-CA" dirty="0"/>
              <a:t>Step 10 - Adapt </a:t>
            </a:r>
          </a:p>
        </p:txBody>
      </p:sp>
      <p:sp>
        <p:nvSpPr>
          <p:cNvPr id="4" name="TextBox 3"/>
          <p:cNvSpPr txBox="1"/>
          <p:nvPr/>
        </p:nvSpPr>
        <p:spPr>
          <a:xfrm>
            <a:off x="3934172" y="2924944"/>
            <a:ext cx="4176464" cy="1754326"/>
          </a:xfrm>
          <a:prstGeom prst="rect">
            <a:avLst/>
          </a:prstGeom>
          <a:noFill/>
        </p:spPr>
        <p:txBody>
          <a:bodyPr wrap="square" rtlCol="0">
            <a:spAutoFit/>
          </a:bodyPr>
          <a:lstStyle/>
          <a:p>
            <a:pPr>
              <a:lnSpc>
                <a:spcPct val="90000"/>
              </a:lnSpc>
            </a:pPr>
            <a:r>
              <a:rPr lang="en-US" sz="12000" dirty="0" smtClean="0"/>
              <a:t>{ </a:t>
            </a:r>
            <a:r>
              <a:rPr lang="en-US" sz="7200" dirty="0" smtClean="0"/>
              <a:t>Q</a:t>
            </a:r>
            <a:r>
              <a:rPr lang="en-US" sz="12000" dirty="0" smtClean="0"/>
              <a:t> }</a:t>
            </a:r>
            <a:endParaRPr lang="en-CA" sz="12000" dirty="0"/>
          </a:p>
        </p:txBody>
      </p:sp>
    </p:spTree>
    <p:extLst>
      <p:ext uri="{BB962C8B-B14F-4D97-AF65-F5344CB8AC3E}">
        <p14:creationId xmlns:p14="http://schemas.microsoft.com/office/powerpoint/2010/main" val="257760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87025-1F3D-4AA7-95F4-773C2BB9EA87}"/>
              </a:ext>
            </a:extLst>
          </p:cNvPr>
          <p:cNvSpPr>
            <a:spLocks noGrp="1"/>
          </p:cNvSpPr>
          <p:nvPr>
            <p:ph type="title"/>
          </p:nvPr>
        </p:nvSpPr>
        <p:spPr/>
        <p:txBody>
          <a:bodyPr/>
          <a:lstStyle/>
          <a:p>
            <a:r>
              <a:rPr lang="en-CA" dirty="0"/>
              <a:t>10 keys (that is it)</a:t>
            </a:r>
          </a:p>
        </p:txBody>
      </p:sp>
      <p:pic>
        <p:nvPicPr>
          <p:cNvPr id="5" name="Picture 4">
            <a:extLst>
              <a:ext uri="{FF2B5EF4-FFF2-40B4-BE49-F238E27FC236}">
                <a16:creationId xmlns:a16="http://schemas.microsoft.com/office/drawing/2014/main" xmlns="" id="{1CE25E29-1C2B-43E9-815A-F3E66C257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275" y="1844824"/>
            <a:ext cx="8698273" cy="4589908"/>
          </a:xfrm>
          <a:prstGeom prst="rect">
            <a:avLst/>
          </a:prstGeom>
        </p:spPr>
      </p:pic>
    </p:spTree>
    <p:extLst>
      <p:ext uri="{BB962C8B-B14F-4D97-AF65-F5344CB8AC3E}">
        <p14:creationId xmlns:p14="http://schemas.microsoft.com/office/powerpoint/2010/main" val="120519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8C76CA-9CC7-4F4C-9BF6-412E3CEE2ECF}"/>
              </a:ext>
            </a:extLst>
          </p:cNvPr>
          <p:cNvSpPr>
            <a:spLocks noGrp="1"/>
          </p:cNvSpPr>
          <p:nvPr>
            <p:ph type="title"/>
          </p:nvPr>
        </p:nvSpPr>
        <p:spPr/>
        <p:txBody>
          <a:bodyPr/>
          <a:lstStyle/>
          <a:p>
            <a:r>
              <a:rPr lang="en-CA" dirty="0" smtClean="0"/>
              <a:t>Conclusion</a:t>
            </a:r>
            <a:endParaRPr lang="en-CA" dirty="0"/>
          </a:p>
        </p:txBody>
      </p:sp>
      <p:sp>
        <p:nvSpPr>
          <p:cNvPr id="3" name="Rectangle 2"/>
          <p:cNvSpPr/>
          <p:nvPr/>
        </p:nvSpPr>
        <p:spPr>
          <a:xfrm>
            <a:off x="3286100" y="2564904"/>
            <a:ext cx="6323847" cy="830997"/>
          </a:xfrm>
          <a:prstGeom prst="rect">
            <a:avLst/>
          </a:prstGeom>
        </p:spPr>
        <p:txBody>
          <a:bodyPr wrap="none">
            <a:spAutoFit/>
          </a:bodyPr>
          <a:lstStyle/>
          <a:p>
            <a:r>
              <a:rPr lang="en-CA" sz="4800" dirty="0" err="1"/>
              <a:t>AppSec</a:t>
            </a:r>
            <a:r>
              <a:rPr lang="en-CA" sz="4800" dirty="0"/>
              <a:t> Depends on You</a:t>
            </a:r>
          </a:p>
        </p:txBody>
      </p:sp>
      <p:sp>
        <p:nvSpPr>
          <p:cNvPr id="6" name="Rectangle 5"/>
          <p:cNvSpPr/>
          <p:nvPr/>
        </p:nvSpPr>
        <p:spPr>
          <a:xfrm>
            <a:off x="6310436" y="5157192"/>
            <a:ext cx="5156347" cy="1077218"/>
          </a:xfrm>
          <a:prstGeom prst="rect">
            <a:avLst/>
          </a:prstGeom>
        </p:spPr>
        <p:txBody>
          <a:bodyPr wrap="none">
            <a:spAutoFit/>
          </a:bodyPr>
          <a:lstStyle/>
          <a:p>
            <a:pPr algn="r"/>
            <a:r>
              <a:rPr lang="en-CA" sz="3200" dirty="0" smtClean="0"/>
              <a:t>duncan@redactedsecurity.ca</a:t>
            </a:r>
          </a:p>
          <a:p>
            <a:pPr algn="r"/>
            <a:r>
              <a:rPr lang="en-CA" sz="3200" dirty="0" smtClean="0"/>
              <a:t>@</a:t>
            </a:r>
            <a:r>
              <a:rPr lang="en-CA" sz="3200" dirty="0" err="1" smtClean="0"/>
              <a:t>stumblesthedrunk</a:t>
            </a:r>
            <a:endParaRPr lang="en-CA" sz="3200" dirty="0"/>
          </a:p>
        </p:txBody>
      </p:sp>
    </p:spTree>
    <p:extLst>
      <p:ext uri="{BB962C8B-B14F-4D97-AF65-F5344CB8AC3E}">
        <p14:creationId xmlns:p14="http://schemas.microsoft.com/office/powerpoint/2010/main" val="79258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E8A8B-9A0C-4101-9DC6-9063ADBB64ED}"/>
              </a:ext>
            </a:extLst>
          </p:cNvPr>
          <p:cNvSpPr>
            <a:spLocks noGrp="1"/>
          </p:cNvSpPr>
          <p:nvPr>
            <p:ph type="title"/>
          </p:nvPr>
        </p:nvSpPr>
        <p:spPr/>
        <p:txBody>
          <a:bodyPr/>
          <a:lstStyle/>
          <a:p>
            <a:r>
              <a:rPr lang="en-CA" dirty="0"/>
              <a:t>Key 0 - Training</a:t>
            </a:r>
          </a:p>
        </p:txBody>
      </p:sp>
      <p:pic>
        <p:nvPicPr>
          <p:cNvPr id="7" name="Picture 6">
            <a:extLst>
              <a:ext uri="{FF2B5EF4-FFF2-40B4-BE49-F238E27FC236}">
                <a16:creationId xmlns:a16="http://schemas.microsoft.com/office/drawing/2014/main" xmlns="" id="{9D01AA57-D6DC-4158-B77D-9B0D1D922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818" y="1772816"/>
            <a:ext cx="8903188" cy="4418011"/>
          </a:xfrm>
          <a:prstGeom prst="rect">
            <a:avLst/>
          </a:prstGeom>
        </p:spPr>
      </p:pic>
    </p:spTree>
    <p:extLst>
      <p:ext uri="{BB962C8B-B14F-4D97-AF65-F5344CB8AC3E}">
        <p14:creationId xmlns:p14="http://schemas.microsoft.com/office/powerpoint/2010/main" val="427561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E8A8B-9A0C-4101-9DC6-9063ADBB64ED}"/>
              </a:ext>
            </a:extLst>
          </p:cNvPr>
          <p:cNvSpPr>
            <a:spLocks noGrp="1"/>
          </p:cNvSpPr>
          <p:nvPr>
            <p:ph type="title"/>
          </p:nvPr>
        </p:nvSpPr>
        <p:spPr/>
        <p:txBody>
          <a:bodyPr/>
          <a:lstStyle/>
          <a:p>
            <a:r>
              <a:rPr lang="en-CA" dirty="0"/>
              <a:t>Key 0 - Training</a:t>
            </a:r>
          </a:p>
        </p:txBody>
      </p:sp>
      <p:pic>
        <p:nvPicPr>
          <p:cNvPr id="5" name="Picture 4">
            <a:extLst>
              <a:ext uri="{FF2B5EF4-FFF2-40B4-BE49-F238E27FC236}">
                <a16:creationId xmlns:a16="http://schemas.microsoft.com/office/drawing/2014/main" xmlns="" id="{44F9A34B-9DD1-4350-B230-AC214BD46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399" y="1916832"/>
            <a:ext cx="6782025" cy="4412704"/>
          </a:xfrm>
          <a:prstGeom prst="rect">
            <a:avLst/>
          </a:prstGeom>
        </p:spPr>
      </p:pic>
    </p:spTree>
    <p:extLst>
      <p:ext uri="{BB962C8B-B14F-4D97-AF65-F5344CB8AC3E}">
        <p14:creationId xmlns:p14="http://schemas.microsoft.com/office/powerpoint/2010/main" val="271177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E8A8B-9A0C-4101-9DC6-9063ADBB64ED}"/>
              </a:ext>
            </a:extLst>
          </p:cNvPr>
          <p:cNvSpPr>
            <a:spLocks noGrp="1"/>
          </p:cNvSpPr>
          <p:nvPr>
            <p:ph type="title"/>
          </p:nvPr>
        </p:nvSpPr>
        <p:spPr/>
        <p:txBody>
          <a:bodyPr/>
          <a:lstStyle/>
          <a:p>
            <a:r>
              <a:rPr lang="en-CA" dirty="0"/>
              <a:t>Key 0 - Training</a:t>
            </a:r>
          </a:p>
        </p:txBody>
      </p:sp>
      <p:sp>
        <p:nvSpPr>
          <p:cNvPr id="3" name="Content Placeholder 2">
            <a:extLst>
              <a:ext uri="{FF2B5EF4-FFF2-40B4-BE49-F238E27FC236}">
                <a16:creationId xmlns:a16="http://schemas.microsoft.com/office/drawing/2014/main" xmlns="" id="{080B82C3-B80B-4BFD-9A30-C435C3FA3111}"/>
              </a:ext>
            </a:extLst>
          </p:cNvPr>
          <p:cNvSpPr>
            <a:spLocks noGrp="1"/>
          </p:cNvSpPr>
          <p:nvPr>
            <p:ph idx="1"/>
          </p:nvPr>
        </p:nvSpPr>
        <p:spPr>
          <a:xfrm>
            <a:off x="1522414" y="2204864"/>
            <a:ext cx="9144000" cy="3240360"/>
          </a:xfrm>
        </p:spPr>
        <p:txBody>
          <a:bodyPr>
            <a:normAutofit fontScale="85000" lnSpcReduction="20000"/>
          </a:bodyPr>
          <a:lstStyle/>
          <a:p>
            <a:pPr marL="0" indent="0">
              <a:buNone/>
            </a:pPr>
            <a:r>
              <a:rPr lang="en-CA" sz="4800" dirty="0" smtClean="0"/>
              <a:t>Training enables competency</a:t>
            </a:r>
          </a:p>
          <a:p>
            <a:pPr marL="0" indent="0">
              <a:buNone/>
            </a:pPr>
            <a:endParaRPr lang="en-CA" sz="4800" dirty="0"/>
          </a:p>
          <a:p>
            <a:pPr marL="0" indent="0">
              <a:buNone/>
            </a:pPr>
            <a:r>
              <a:rPr lang="en-US" sz="4800" dirty="0" smtClean="0"/>
              <a:t>Doesn’t </a:t>
            </a:r>
            <a:r>
              <a:rPr lang="en-US" sz="4800" dirty="0"/>
              <a:t>have to </a:t>
            </a:r>
            <a:r>
              <a:rPr lang="en-US" sz="4800" dirty="0" smtClean="0"/>
              <a:t>$$$</a:t>
            </a:r>
          </a:p>
          <a:p>
            <a:pPr marL="0" indent="0">
              <a:buNone/>
            </a:pPr>
            <a:endParaRPr lang="en-US" sz="4800" dirty="0"/>
          </a:p>
          <a:p>
            <a:pPr marL="0" indent="0">
              <a:buNone/>
            </a:pPr>
            <a:r>
              <a:rPr lang="en-US" sz="4800" dirty="0" smtClean="0"/>
              <a:t>Open </a:t>
            </a:r>
            <a:r>
              <a:rPr lang="en-US" sz="4800" dirty="0"/>
              <a:t>Standards from Open </a:t>
            </a:r>
            <a:r>
              <a:rPr lang="en-US" sz="4800" dirty="0" smtClean="0"/>
              <a:t>Communities</a:t>
            </a:r>
            <a:endParaRPr lang="en-US" sz="4800" dirty="0"/>
          </a:p>
        </p:txBody>
      </p:sp>
    </p:spTree>
    <p:extLst>
      <p:ext uri="{BB962C8B-B14F-4D97-AF65-F5344CB8AC3E}">
        <p14:creationId xmlns:p14="http://schemas.microsoft.com/office/powerpoint/2010/main" val="4028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E8A8B-9A0C-4101-9DC6-9063ADBB64ED}"/>
              </a:ext>
            </a:extLst>
          </p:cNvPr>
          <p:cNvSpPr>
            <a:spLocks noGrp="1"/>
          </p:cNvSpPr>
          <p:nvPr>
            <p:ph type="title"/>
          </p:nvPr>
        </p:nvSpPr>
        <p:spPr/>
        <p:txBody>
          <a:bodyPr/>
          <a:lstStyle/>
          <a:p>
            <a:r>
              <a:rPr lang="en-CA" dirty="0"/>
              <a:t>Key 0 - Training</a:t>
            </a:r>
          </a:p>
        </p:txBody>
      </p:sp>
      <p:sp>
        <p:nvSpPr>
          <p:cNvPr id="6" name="TextBox 5">
            <a:extLst>
              <a:ext uri="{FF2B5EF4-FFF2-40B4-BE49-F238E27FC236}">
                <a16:creationId xmlns:a16="http://schemas.microsoft.com/office/drawing/2014/main" xmlns="" id="{01625213-78E7-4596-96FD-55D7CEADCCDE}"/>
              </a:ext>
            </a:extLst>
          </p:cNvPr>
          <p:cNvSpPr txBox="1"/>
          <p:nvPr/>
        </p:nvSpPr>
        <p:spPr>
          <a:xfrm>
            <a:off x="3718148" y="2204864"/>
            <a:ext cx="7473713" cy="3831818"/>
          </a:xfrm>
          <a:prstGeom prst="rect">
            <a:avLst/>
          </a:prstGeom>
          <a:noFill/>
        </p:spPr>
        <p:txBody>
          <a:bodyPr wrap="none" rtlCol="0">
            <a:spAutoFit/>
          </a:bodyPr>
          <a:lstStyle/>
          <a:p>
            <a:pPr>
              <a:lnSpc>
                <a:spcPct val="90000"/>
              </a:lnSpc>
            </a:pPr>
            <a:r>
              <a:rPr lang="en-CA" sz="5400" dirty="0" smtClean="0"/>
              <a:t>ASVS</a:t>
            </a:r>
            <a:endParaRPr lang="en-CA" sz="5400" dirty="0"/>
          </a:p>
          <a:p>
            <a:pPr>
              <a:lnSpc>
                <a:spcPct val="90000"/>
              </a:lnSpc>
            </a:pPr>
            <a:r>
              <a:rPr lang="en-CA" sz="5400" dirty="0" smtClean="0"/>
              <a:t>Dev </a:t>
            </a:r>
            <a:r>
              <a:rPr lang="en-CA" sz="5400" dirty="0"/>
              <a:t>Guide</a:t>
            </a:r>
          </a:p>
          <a:p>
            <a:pPr>
              <a:lnSpc>
                <a:spcPct val="90000"/>
              </a:lnSpc>
            </a:pPr>
            <a:r>
              <a:rPr lang="en-CA" sz="5400" dirty="0" smtClean="0"/>
              <a:t>Code </a:t>
            </a:r>
            <a:r>
              <a:rPr lang="en-CA" sz="5400" dirty="0"/>
              <a:t>Review Guide</a:t>
            </a:r>
          </a:p>
          <a:p>
            <a:pPr>
              <a:lnSpc>
                <a:spcPct val="90000"/>
              </a:lnSpc>
            </a:pPr>
            <a:r>
              <a:rPr lang="en-CA" sz="5400" dirty="0" smtClean="0"/>
              <a:t>Testing Guide</a:t>
            </a:r>
          </a:p>
          <a:p>
            <a:pPr>
              <a:lnSpc>
                <a:spcPct val="90000"/>
              </a:lnSpc>
            </a:pPr>
            <a:r>
              <a:rPr lang="en-CA" sz="5400" dirty="0"/>
              <a:t>Secure SDLC Cheat </a:t>
            </a:r>
            <a:r>
              <a:rPr lang="en-CA" sz="5400" dirty="0" smtClean="0"/>
              <a:t>Sheet</a:t>
            </a:r>
            <a:endParaRPr lang="en-CA" sz="5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04" y="2755833"/>
            <a:ext cx="2729880" cy="2729880"/>
          </a:xfrm>
          <a:prstGeom prst="rect">
            <a:avLst/>
          </a:prstGeom>
        </p:spPr>
      </p:pic>
    </p:spTree>
    <p:extLst>
      <p:ext uri="{BB962C8B-B14F-4D97-AF65-F5344CB8AC3E}">
        <p14:creationId xmlns:p14="http://schemas.microsoft.com/office/powerpoint/2010/main" val="302932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1495</TotalTime>
  <Words>636</Words>
  <Application>Microsoft Office PowerPoint</Application>
  <PresentationFormat>Custom</PresentationFormat>
  <Paragraphs>135</Paragraphs>
  <Slides>50</Slides>
  <Notes>24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Consolas</vt:lpstr>
      <vt:lpstr>Corbel</vt:lpstr>
      <vt:lpstr>Chalkboard 16x9</vt:lpstr>
      <vt:lpstr>Building a Secure Software Development Lifecycle process</vt:lpstr>
      <vt:lpstr>Who am I </vt:lpstr>
      <vt:lpstr>Before I begin</vt:lpstr>
      <vt:lpstr>My Spiel</vt:lpstr>
      <vt:lpstr>10 keys (that is it)</vt:lpstr>
      <vt:lpstr>Key 0 - Training</vt:lpstr>
      <vt:lpstr>Key 0 - Training</vt:lpstr>
      <vt:lpstr>Key 0 - Training</vt:lpstr>
      <vt:lpstr>Key 0 - Training</vt:lpstr>
      <vt:lpstr>Step 1 - Planning</vt:lpstr>
      <vt:lpstr>Step 1 - Planning</vt:lpstr>
      <vt:lpstr>Step 1 - Planning</vt:lpstr>
      <vt:lpstr>Step 1 - Planning</vt:lpstr>
      <vt:lpstr>Step 2 - Creation</vt:lpstr>
      <vt:lpstr>Step 2 - Creation</vt:lpstr>
      <vt:lpstr>Step 2 - Creation</vt:lpstr>
      <vt:lpstr>Step 2 - Creation</vt:lpstr>
      <vt:lpstr>Step 2 - Creation</vt:lpstr>
      <vt:lpstr>Step 2 - Creation</vt:lpstr>
      <vt:lpstr>Step 2 - Creation</vt:lpstr>
      <vt:lpstr>Step 2 - Creation</vt:lpstr>
      <vt:lpstr>Step 3 - Verification</vt:lpstr>
      <vt:lpstr>Step 3 - Verification</vt:lpstr>
      <vt:lpstr>Step 3 - Verification</vt:lpstr>
      <vt:lpstr>Step 3 - Verification</vt:lpstr>
      <vt:lpstr>Step 3 - Verification</vt:lpstr>
      <vt:lpstr>Step 3 - Verification</vt:lpstr>
      <vt:lpstr>Step 3 - Verification</vt:lpstr>
      <vt:lpstr>Step 3 - Verification</vt:lpstr>
      <vt:lpstr>Step 4 - Preprod Simulation Testing</vt:lpstr>
      <vt:lpstr>Step 4 - Preprod Simulation Testing</vt:lpstr>
      <vt:lpstr>Step 4 - Preprod Simulation Testing</vt:lpstr>
      <vt:lpstr>Step 4 - Preprod Simulation Testing</vt:lpstr>
      <vt:lpstr>Step 5 - Release</vt:lpstr>
      <vt:lpstr>Step 5 - Release</vt:lpstr>
      <vt:lpstr>Step 5 - Release</vt:lpstr>
      <vt:lpstr>Step 6 - Configuration </vt:lpstr>
      <vt:lpstr>Step 6 - Configuration </vt:lpstr>
      <vt:lpstr>Step 7 - Detection</vt:lpstr>
      <vt:lpstr>Step 7 - Detection</vt:lpstr>
      <vt:lpstr>Step 8 - Respond</vt:lpstr>
      <vt:lpstr>Step 8 - Respond</vt:lpstr>
      <vt:lpstr>Step 9 - Predict</vt:lpstr>
      <vt:lpstr>Step 9 - Predict</vt:lpstr>
      <vt:lpstr>Step 9 - Predict</vt:lpstr>
      <vt:lpstr>Step 9 - Predict</vt:lpstr>
      <vt:lpstr>Step 10 - Adapt </vt:lpstr>
      <vt:lpstr>Step 10 - Adapt </vt:lpstr>
      <vt:lpstr>Step 10 - Adapt </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Secure Software Development Lifecycle process</dc:title>
  <dc:creator>Duncan Stirling</dc:creator>
  <cp:lastModifiedBy>Stirling.D</cp:lastModifiedBy>
  <cp:revision>40</cp:revision>
  <dcterms:created xsi:type="dcterms:W3CDTF">2018-04-10T00:58:55Z</dcterms:created>
  <dcterms:modified xsi:type="dcterms:W3CDTF">2018-06-20T19:41:11Z</dcterms:modified>
</cp:coreProperties>
</file>